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3" r:id="rId3"/>
    <p:sldId id="307" r:id="rId4"/>
    <p:sldId id="311" r:id="rId5"/>
    <p:sldId id="297" r:id="rId6"/>
    <p:sldId id="298" r:id="rId7"/>
    <p:sldId id="299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293" r:id="rId16"/>
    <p:sldId id="310" r:id="rId17"/>
    <p:sldId id="300" r:id="rId18"/>
    <p:sldId id="294" r:id="rId19"/>
    <p:sldId id="312" r:id="rId20"/>
    <p:sldId id="301" r:id="rId21"/>
    <p:sldId id="302" r:id="rId22"/>
    <p:sldId id="306" r:id="rId23"/>
    <p:sldId id="304" r:id="rId24"/>
    <p:sldId id="309" r:id="rId25"/>
    <p:sldId id="305" r:id="rId26"/>
    <p:sldId id="308" r:id="rId27"/>
    <p:sldId id="25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3CA"/>
    <a:srgbClr val="FF9999"/>
    <a:srgbClr val="004F91"/>
    <a:srgbClr val="F8D9B6"/>
    <a:srgbClr val="006380"/>
    <a:srgbClr val="00869B"/>
    <a:srgbClr val="0193A7"/>
    <a:srgbClr val="41CFDA"/>
    <a:srgbClr val="03ABCF"/>
    <a:srgbClr val="0388A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40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939AF-EDAA-4E75-B0EF-AD1B00EC5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30106A-1390-40B0-841F-1685F71A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AE88B-69FA-4080-9CC0-29B5FD74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DCCC-A2F3-409E-893E-B076AC5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75FD3-8F3B-4CAF-91E1-FAFA5BC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33327-2AA1-4F82-802C-DC8A8E84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0D131-1ED2-433C-9960-491453AA4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4170F-6CD6-45B7-A0A1-3F17D1D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6900C-406A-4210-9A74-AEF8CDBA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0B21-6076-4224-BA79-0FE5A087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1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70640-BF01-4043-A688-44894BA6E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199D0-8FEA-4FD4-A9CF-0C3279C21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8233B-5717-4D3E-B11D-11FE4FD0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B9ABA-0811-45D8-BF65-551670F6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687C3-5672-40DC-A54C-672309CD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1D418-F576-4A38-8063-25C621AC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35D4F-29F1-451D-B757-EDAF6E8B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C7918-FDF1-4094-BA20-C5DA2E74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FA876-3D5E-472C-8730-65A70915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B7A82-2441-47CD-AB69-A406E8C2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2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961E-1530-469B-89B9-D418153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14DEF-766D-43D5-A733-960C8DA57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F40EF-1B38-4F3B-BBFC-D709BD04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E5F50-D32B-471C-9CE7-763238F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69826-8A29-490A-AA8D-6AC0075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2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026FC-E9FB-4848-91E5-5298D899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97AF1-560C-40CA-9F77-C4482D48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C0796C-7EC1-4E5C-A958-404EE7B06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77541-68E4-4220-B55C-32A24D85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89BEA-B9D2-4315-865D-0922BB8D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399B8-5430-471A-8327-BC683828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CE3AB-0CC2-49EE-9DA0-3CB2C086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0D51B-44B7-4408-BC66-099F46D47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61FD69-CFCC-4C2D-B7F4-0644CA98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C0D580-B31D-4CAB-94F1-7EBCE7BE4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C9EEF7-64C4-4FAD-9CFE-FD473249E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BE591D-57DD-4E41-90A3-ABF3AA38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A6D044-C3E0-4D5E-AF10-FACC94C4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83FC5-E510-41A5-9C66-87136290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5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CF913-0565-4EF5-9DF3-7BBF5C8C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D481E3-9ABB-44E4-BA96-584DA6B5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8FEF85-13E2-4C06-A394-5D793C8F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59790F-659A-49BB-A168-3AFACB2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358B96-B88D-44E0-80FB-A3E5115E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4965D0-B67C-44FE-B2DF-8A9A1FF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E08DD7-6BB0-4E42-8EE5-AAC66D4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AD6E2-3E31-4034-8FF1-64F8A46401D0}"/>
              </a:ext>
            </a:extLst>
          </p:cNvPr>
          <p:cNvSpPr txBox="1"/>
          <p:nvPr userDrawn="1"/>
        </p:nvSpPr>
        <p:spPr>
          <a:xfrm>
            <a:off x="100069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7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334CD-F1FC-4FC8-A33D-812FC56E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2E690-E86A-4722-8316-0FF92D49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D91116-A8BD-4884-9523-160728CC1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00E92-4799-4898-98C7-B692B967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78D38-4CFE-47A6-96B0-555ED137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D91FB-39E5-422E-AC1D-39E10E17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0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DA18-F480-4F43-9A50-EADDABE5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6B1D8-2477-4DB6-BE7D-11274783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5D60A-76F5-4617-83B0-E89AD623E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1EC6B5-B075-4D35-AF79-AED23C1C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F6AC84-AD13-4AE0-81DD-8803DC1E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4FB3C-BBE8-47DB-9541-199402AF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4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54567B-AA32-4399-B4A4-FABCF6F6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8D90E-B19D-496D-A8CD-027F4150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BE15F-B2E5-4F5E-9536-3714D94D6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484E9-28E7-414B-8A10-8B88CF2761E2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C7A53-550B-4CD2-B975-305B0E751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0BB5B-A2EE-4D07-89B8-AA87B48F1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0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130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image" Target="../media/image240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0.png"/><Relationship Id="rId4" Type="http://schemas.openxmlformats.org/officeDocument/2006/relationships/image" Target="../media/image2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1D4D50-8EEB-453B-8DD4-8658573A49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7974FE1-4C44-45A0-9328-80FCD0645472}"/>
              </a:ext>
            </a:extLst>
          </p:cNvPr>
          <p:cNvGrpSpPr/>
          <p:nvPr/>
        </p:nvGrpSpPr>
        <p:grpSpPr>
          <a:xfrm>
            <a:off x="3792955" y="2747210"/>
            <a:ext cx="4606089" cy="1363579"/>
            <a:chOff x="3792955" y="2747210"/>
            <a:chExt cx="4606089" cy="136357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E463ED-4BD5-42F9-96F2-9C70B90152F7}"/>
                </a:ext>
              </a:extLst>
            </p:cNvPr>
            <p:cNvSpPr/>
            <p:nvPr/>
          </p:nvSpPr>
          <p:spPr>
            <a:xfrm>
              <a:off x="3792955" y="2747210"/>
              <a:ext cx="4606089" cy="1363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282E7-FE6A-4789-A025-64312C9596EB}"/>
                </a:ext>
              </a:extLst>
            </p:cNvPr>
            <p:cNvSpPr txBox="1"/>
            <p:nvPr/>
          </p:nvSpPr>
          <p:spPr>
            <a:xfrm>
              <a:off x="4128381" y="3075057"/>
              <a:ext cx="39352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Rnn_prefetcher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C9D7342-D647-4D17-987E-AD9E2B1BACC0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2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223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구성과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train, test data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371E4-F4D2-49C1-81DC-BC1169980A38}"/>
              </a:ext>
            </a:extLst>
          </p:cNvPr>
          <p:cNvSpPr txBox="1"/>
          <p:nvPr/>
        </p:nvSpPr>
        <p:spPr>
          <a:xfrm>
            <a:off x="1027522" y="1237964"/>
            <a:ext cx="454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여러 벤치마크에 대한 데이터 접근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7C425-EAB4-4CF8-B49E-F32815C5BF56}"/>
              </a:ext>
            </a:extLst>
          </p:cNvPr>
          <p:cNvSpPr txBox="1"/>
          <p:nvPr/>
        </p:nvSpPr>
        <p:spPr>
          <a:xfrm>
            <a:off x="2241046" y="5637713"/>
            <a:ext cx="245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433.milc-s2.txt</a:t>
            </a:r>
            <a:endParaRPr lang="ko-KR" altLang="en-US" dirty="0"/>
          </a:p>
        </p:txBody>
      </p:sp>
      <p:pic>
        <p:nvPicPr>
          <p:cNvPr id="3" name="그림 2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EA0EBFD0-F244-4957-A85B-A2B8A1925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2" t="34881" r="62452" b="28774"/>
          <a:stretch/>
        </p:blipFill>
        <p:spPr>
          <a:xfrm>
            <a:off x="1527374" y="2182728"/>
            <a:ext cx="3547406" cy="2492543"/>
          </a:xfrm>
          <a:prstGeom prst="rect">
            <a:avLst/>
          </a:prstGeom>
        </p:spPr>
      </p:pic>
      <p:pic>
        <p:nvPicPr>
          <p:cNvPr id="7" name="그림 6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E2903F96-9E48-4576-AA47-E310F1AD2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3" t="35639" r="63633" b="29004"/>
          <a:stretch/>
        </p:blipFill>
        <p:spPr>
          <a:xfrm>
            <a:off x="6385183" y="2182728"/>
            <a:ext cx="3404507" cy="242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18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223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구성과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train, test data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371E4-F4D2-49C1-81DC-BC1169980A38}"/>
              </a:ext>
            </a:extLst>
          </p:cNvPr>
          <p:cNvSpPr txBox="1"/>
          <p:nvPr/>
        </p:nvSpPr>
        <p:spPr>
          <a:xfrm>
            <a:off x="1027522" y="1237964"/>
            <a:ext cx="454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여러 벤치마크에 대한 데이터 접근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7C425-EAB4-4CF8-B49E-F32815C5BF56}"/>
              </a:ext>
            </a:extLst>
          </p:cNvPr>
          <p:cNvSpPr txBox="1"/>
          <p:nvPr/>
        </p:nvSpPr>
        <p:spPr>
          <a:xfrm>
            <a:off x="2241046" y="5637713"/>
            <a:ext cx="245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462.libquantum-s1.txt</a:t>
            </a:r>
            <a:endParaRPr lang="ko-KR" altLang="en-US" dirty="0"/>
          </a:p>
        </p:txBody>
      </p:sp>
      <p:pic>
        <p:nvPicPr>
          <p:cNvPr id="4" name="그림 3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342BA235-E98B-4603-84A6-DCAFF2004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1" t="36932" r="63096" b="28438"/>
          <a:stretch/>
        </p:blipFill>
        <p:spPr>
          <a:xfrm>
            <a:off x="6346821" y="2241550"/>
            <a:ext cx="3481232" cy="2374900"/>
          </a:xfrm>
          <a:prstGeom prst="rect">
            <a:avLst/>
          </a:prstGeom>
        </p:spPr>
      </p:pic>
      <p:pic>
        <p:nvPicPr>
          <p:cNvPr id="9" name="그림 8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E3C94013-1CEC-4D1E-9E23-08E3A12E42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86" t="35935" r="62761" b="29436"/>
          <a:stretch/>
        </p:blipFill>
        <p:spPr>
          <a:xfrm>
            <a:off x="1560461" y="2241550"/>
            <a:ext cx="3481232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20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223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구성과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train, test data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371E4-F4D2-49C1-81DC-BC1169980A38}"/>
              </a:ext>
            </a:extLst>
          </p:cNvPr>
          <p:cNvSpPr txBox="1"/>
          <p:nvPr/>
        </p:nvSpPr>
        <p:spPr>
          <a:xfrm>
            <a:off x="1027522" y="1237964"/>
            <a:ext cx="454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여러 벤치마크에 대한 데이터 접근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7C425-EAB4-4CF8-B49E-F32815C5BF56}"/>
              </a:ext>
            </a:extLst>
          </p:cNvPr>
          <p:cNvSpPr txBox="1"/>
          <p:nvPr/>
        </p:nvSpPr>
        <p:spPr>
          <a:xfrm>
            <a:off x="2241046" y="5637713"/>
            <a:ext cx="245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470.lbm-s0.txt</a:t>
            </a:r>
            <a:endParaRPr lang="ko-KR" altLang="en-US" dirty="0"/>
          </a:p>
        </p:txBody>
      </p:sp>
      <p:pic>
        <p:nvPicPr>
          <p:cNvPr id="3" name="그림 2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12D31C41-F3A4-4AD7-BFA9-A654A77D7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7" t="36139" r="62945" b="28861"/>
          <a:stretch/>
        </p:blipFill>
        <p:spPr>
          <a:xfrm>
            <a:off x="6335591" y="2159000"/>
            <a:ext cx="3503691" cy="2400300"/>
          </a:xfrm>
          <a:prstGeom prst="rect">
            <a:avLst/>
          </a:prstGeom>
        </p:spPr>
      </p:pic>
      <p:pic>
        <p:nvPicPr>
          <p:cNvPr id="7" name="그림 6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790E6C70-4120-4113-8AF3-FA4C99572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4" t="35178" r="62648" b="28804"/>
          <a:stretch/>
        </p:blipFill>
        <p:spPr>
          <a:xfrm>
            <a:off x="1549231" y="2159000"/>
            <a:ext cx="3503691" cy="247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6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223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구성과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train, test data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371E4-F4D2-49C1-81DC-BC1169980A38}"/>
              </a:ext>
            </a:extLst>
          </p:cNvPr>
          <p:cNvSpPr txBox="1"/>
          <p:nvPr/>
        </p:nvSpPr>
        <p:spPr>
          <a:xfrm>
            <a:off x="1027522" y="1237964"/>
            <a:ext cx="454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여러 벤치마크에 대한 데이터 접근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7C425-EAB4-4CF8-B49E-F32815C5BF56}"/>
              </a:ext>
            </a:extLst>
          </p:cNvPr>
          <p:cNvSpPr txBox="1"/>
          <p:nvPr/>
        </p:nvSpPr>
        <p:spPr>
          <a:xfrm>
            <a:off x="2241046" y="5637713"/>
            <a:ext cx="245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482.sphinx3-s0.txt</a:t>
            </a:r>
            <a:endParaRPr lang="ko-KR" altLang="en-US" dirty="0"/>
          </a:p>
        </p:txBody>
      </p:sp>
      <p:pic>
        <p:nvPicPr>
          <p:cNvPr id="4" name="그림 3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EF16B372-F63E-403B-9B40-7C65DC941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7" t="43847" r="62561" b="18944"/>
          <a:stretch/>
        </p:blipFill>
        <p:spPr>
          <a:xfrm>
            <a:off x="1528481" y="2153090"/>
            <a:ext cx="3550513" cy="2551820"/>
          </a:xfrm>
          <a:prstGeom prst="rect">
            <a:avLst/>
          </a:prstGeom>
        </p:spPr>
      </p:pic>
      <p:pic>
        <p:nvPicPr>
          <p:cNvPr id="9" name="그림 8" descr="텍스트, 모니터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2B5D2A71-7D62-4F65-8516-567DD5F1A1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94" t="45278" r="63117" b="19704"/>
          <a:stretch/>
        </p:blipFill>
        <p:spPr>
          <a:xfrm>
            <a:off x="6344645" y="2228236"/>
            <a:ext cx="3485583" cy="240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48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223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구성과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train, test data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371E4-F4D2-49C1-81DC-BC1169980A38}"/>
              </a:ext>
            </a:extLst>
          </p:cNvPr>
          <p:cNvSpPr txBox="1"/>
          <p:nvPr/>
        </p:nvSpPr>
        <p:spPr>
          <a:xfrm>
            <a:off x="1027522" y="1237964"/>
            <a:ext cx="454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여러 벤치마크에 대한 데이터 접근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7C425-EAB4-4CF8-B49E-F32815C5BF56}"/>
              </a:ext>
            </a:extLst>
          </p:cNvPr>
          <p:cNvSpPr txBox="1"/>
          <p:nvPr/>
        </p:nvSpPr>
        <p:spPr>
          <a:xfrm>
            <a:off x="2241046" y="5637713"/>
            <a:ext cx="245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459.GemsFDTD-s1.txt</a:t>
            </a:r>
            <a:endParaRPr lang="ko-KR" altLang="en-US" dirty="0"/>
          </a:p>
        </p:txBody>
      </p:sp>
      <p:pic>
        <p:nvPicPr>
          <p:cNvPr id="7" name="그림 6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8CEA1150-7388-4EDE-8B1F-A55F31F7F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3" t="48123" r="62417" b="15309"/>
          <a:stretch/>
        </p:blipFill>
        <p:spPr>
          <a:xfrm>
            <a:off x="1685387" y="2175095"/>
            <a:ext cx="3562585" cy="2507810"/>
          </a:xfrm>
          <a:prstGeom prst="rect">
            <a:avLst/>
          </a:prstGeom>
        </p:spPr>
      </p:pic>
      <p:pic>
        <p:nvPicPr>
          <p:cNvPr id="3" name="그림 2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DB00887A-6807-43B1-8924-BE3FC77F4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0" t="54408" r="63669" b="10185"/>
          <a:stretch/>
        </p:blipFill>
        <p:spPr>
          <a:xfrm>
            <a:off x="6381101" y="2175095"/>
            <a:ext cx="3412671" cy="242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85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84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Rnn_prefetcher_1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EC953-85E4-47EF-9A6F-1CE6E6216C7E}"/>
              </a:ext>
            </a:extLst>
          </p:cNvPr>
          <p:cNvSpPr txBox="1"/>
          <p:nvPr/>
        </p:nvSpPr>
        <p:spPr>
          <a:xfrm>
            <a:off x="657726" y="1348033"/>
            <a:ext cx="136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구성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AC728DC-22B3-4F82-915E-A4BB8A483D46}"/>
              </a:ext>
            </a:extLst>
          </p:cNvPr>
          <p:cNvGrpSpPr/>
          <p:nvPr/>
        </p:nvGrpSpPr>
        <p:grpSpPr>
          <a:xfrm>
            <a:off x="959384" y="1348033"/>
            <a:ext cx="9739859" cy="4279769"/>
            <a:chOff x="158105" y="1197204"/>
            <a:chExt cx="9739859" cy="427976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2240B93-9017-48FF-8FEE-9CFFC5FB4D26}"/>
                </a:ext>
              </a:extLst>
            </p:cNvPr>
            <p:cNvSpPr/>
            <p:nvPr/>
          </p:nvSpPr>
          <p:spPr>
            <a:xfrm>
              <a:off x="158105" y="2011299"/>
              <a:ext cx="1235242" cy="749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DCF1608-31B2-4B8C-BF1D-7F212D892AF8}"/>
                </a:ext>
              </a:extLst>
            </p:cNvPr>
            <p:cNvSpPr/>
            <p:nvPr/>
          </p:nvSpPr>
          <p:spPr>
            <a:xfrm>
              <a:off x="1890652" y="2011299"/>
              <a:ext cx="1235242" cy="749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F12EC24-E7E1-4B2F-B9CC-D9230F5D7703}"/>
                </a:ext>
              </a:extLst>
            </p:cNvPr>
            <p:cNvSpPr/>
            <p:nvPr/>
          </p:nvSpPr>
          <p:spPr>
            <a:xfrm>
              <a:off x="3623199" y="2011298"/>
              <a:ext cx="1235242" cy="749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E911DA1-C25A-49AC-8FA7-368C661DE587}"/>
                </a:ext>
              </a:extLst>
            </p:cNvPr>
            <p:cNvSpPr/>
            <p:nvPr/>
          </p:nvSpPr>
          <p:spPr>
            <a:xfrm>
              <a:off x="5355746" y="2011298"/>
              <a:ext cx="1235242" cy="749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C024F1F-ED63-486D-9CC6-C0CA64BE6884}"/>
                </a:ext>
              </a:extLst>
            </p:cNvPr>
            <p:cNvSpPr/>
            <p:nvPr/>
          </p:nvSpPr>
          <p:spPr>
            <a:xfrm>
              <a:off x="7088293" y="2011297"/>
              <a:ext cx="1235242" cy="749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F3CCE2E-9840-4579-B65A-35F4E85D59FC}"/>
                </a:ext>
              </a:extLst>
            </p:cNvPr>
            <p:cNvCxnSpPr>
              <a:stCxn id="5" idx="3"/>
              <a:endCxn id="18" idx="1"/>
            </p:cNvCxnSpPr>
            <p:nvPr/>
          </p:nvCxnSpPr>
          <p:spPr>
            <a:xfrm>
              <a:off x="1393347" y="2386282"/>
              <a:ext cx="4973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A94D839-D33B-409E-89C1-25B1727F87B4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 flipV="1">
              <a:off x="3125894" y="2386281"/>
              <a:ext cx="49730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0DF7D5D-64F0-4DCC-9A6A-52FCC67C7CDD}"/>
                </a:ext>
              </a:extLst>
            </p:cNvPr>
            <p:cNvCxnSpPr>
              <a:stCxn id="20" idx="1"/>
              <a:endCxn id="19" idx="3"/>
            </p:cNvCxnSpPr>
            <p:nvPr/>
          </p:nvCxnSpPr>
          <p:spPr>
            <a:xfrm flipH="1">
              <a:off x="4858441" y="2386281"/>
              <a:ext cx="4973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90C5C60-9FF5-4711-9EB7-C2A353E6712D}"/>
                </a:ext>
              </a:extLst>
            </p:cNvPr>
            <p:cNvCxnSpPr>
              <a:stCxn id="20" idx="3"/>
              <a:endCxn id="21" idx="1"/>
            </p:cNvCxnSpPr>
            <p:nvPr/>
          </p:nvCxnSpPr>
          <p:spPr>
            <a:xfrm flipV="1">
              <a:off x="6590988" y="2386280"/>
              <a:ext cx="49730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712D861-C5C9-447B-8C03-2F2D2F393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725" y="2761264"/>
              <a:ext cx="0" cy="605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50E7ECD-E89C-4DA5-B088-8B3F93F1EC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2134" y="2761264"/>
              <a:ext cx="0" cy="605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6DE4BC23-849C-4A7F-B925-CF76FAEF3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9746" y="2761264"/>
              <a:ext cx="0" cy="605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1F35BE0A-DB79-42F1-8C6F-C539174F62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2020" y="2763226"/>
              <a:ext cx="0" cy="605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B2064C93-73D4-4467-9370-63E70BEBB2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5545" y="2766760"/>
              <a:ext cx="0" cy="605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75F6F5-E155-4F06-A94C-8468C5814C81}"/>
                    </a:ext>
                  </a:extLst>
                </p:cNvPr>
                <p:cNvSpPr txBox="1"/>
                <p:nvPr/>
              </p:nvSpPr>
              <p:spPr>
                <a:xfrm>
                  <a:off x="591441" y="3368625"/>
                  <a:ext cx="3685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75F6F5-E155-4F06-A94C-8468C5814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441" y="3368625"/>
                  <a:ext cx="368567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D7C34AF-78A7-4E18-9733-327CE87B4077}"/>
                    </a:ext>
                  </a:extLst>
                </p:cNvPr>
                <p:cNvSpPr txBox="1"/>
                <p:nvPr/>
              </p:nvSpPr>
              <p:spPr>
                <a:xfrm>
                  <a:off x="7556051" y="3349248"/>
                  <a:ext cx="3685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D7C34AF-78A7-4E18-9733-327CE87B40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6051" y="3349248"/>
                  <a:ext cx="36856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F722C7E-4703-443E-AD15-3E448075E9B7}"/>
                    </a:ext>
                  </a:extLst>
                </p:cNvPr>
                <p:cNvSpPr txBox="1"/>
                <p:nvPr/>
              </p:nvSpPr>
              <p:spPr>
                <a:xfrm>
                  <a:off x="5815462" y="3361727"/>
                  <a:ext cx="3685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F722C7E-4703-443E-AD15-3E448075E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5462" y="3361727"/>
                  <a:ext cx="36856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2B3B3E6-1506-4B05-A741-D774D3C4904E}"/>
                    </a:ext>
                  </a:extLst>
                </p:cNvPr>
                <p:cNvSpPr txBox="1"/>
                <p:nvPr/>
              </p:nvSpPr>
              <p:spPr>
                <a:xfrm>
                  <a:off x="4027736" y="3384452"/>
                  <a:ext cx="3685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2B3B3E6-1506-4B05-A741-D774D3C49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7736" y="3384452"/>
                  <a:ext cx="36856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9B247A9-BD41-4BEE-B020-3C83D88A2B39}"/>
                    </a:ext>
                  </a:extLst>
                </p:cNvPr>
                <p:cNvSpPr txBox="1"/>
                <p:nvPr/>
              </p:nvSpPr>
              <p:spPr>
                <a:xfrm>
                  <a:off x="2335133" y="3377529"/>
                  <a:ext cx="3685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9B247A9-BD41-4BEE-B020-3C83D88A2B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133" y="3377529"/>
                  <a:ext cx="36856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왼쪽 중괄호 30">
              <a:extLst>
                <a:ext uri="{FF2B5EF4-FFF2-40B4-BE49-F238E27FC236}">
                  <a16:creationId xmlns:a16="http://schemas.microsoft.com/office/drawing/2014/main" id="{1AD6A659-79E2-47E3-AC98-A024F132F474}"/>
                </a:ext>
              </a:extLst>
            </p:cNvPr>
            <p:cNvSpPr/>
            <p:nvPr/>
          </p:nvSpPr>
          <p:spPr>
            <a:xfrm>
              <a:off x="8542992" y="1197204"/>
              <a:ext cx="324554" cy="4279769"/>
            </a:xfrm>
            <a:prstGeom prst="leftBrace">
              <a:avLst>
                <a:gd name="adj1" fmla="val 8333"/>
                <a:gd name="adj2" fmla="val 2643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63A09C29-CD05-4115-9D63-007FC617615D}"/>
                    </a:ext>
                  </a:extLst>
                </p:cNvPr>
                <p:cNvSpPr/>
                <p:nvPr/>
              </p:nvSpPr>
              <p:spPr>
                <a:xfrm>
                  <a:off x="8984761" y="1201073"/>
                  <a:ext cx="903957" cy="6088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ko-KR" sz="1200" dirty="0"/>
                    <a:t>(</a:t>
                  </a:r>
                  <a:r>
                    <a:rPr lang="ko-KR" altLang="en-US" sz="1200" dirty="0"/>
                    <a:t>확률</a:t>
                  </a:r>
                  <a:r>
                    <a:rPr lang="en-US" altLang="ko-KR" sz="1200" dirty="0"/>
                    <a:t>)</a:t>
                  </a:r>
                  <a:endParaRPr lang="en-US" altLang="ko-KR" dirty="0"/>
                </a:p>
              </p:txBody>
            </p:sp>
          </mc:Choice>
          <mc:Fallback xmlns=""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63A09C29-CD05-4115-9D63-007FC61761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4761" y="1201073"/>
                  <a:ext cx="903957" cy="60887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17F8C1EC-755B-4FD5-B169-3CF277F31B3F}"/>
                    </a:ext>
                  </a:extLst>
                </p:cNvPr>
                <p:cNvSpPr/>
                <p:nvPr/>
              </p:nvSpPr>
              <p:spPr>
                <a:xfrm>
                  <a:off x="8984761" y="4231694"/>
                  <a:ext cx="903957" cy="6088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999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17F8C1EC-755B-4FD5-B169-3CF277F31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4761" y="4231694"/>
                  <a:ext cx="903957" cy="60887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사각형: 둥근 모서리 46">
                  <a:extLst>
                    <a:ext uri="{FF2B5EF4-FFF2-40B4-BE49-F238E27FC236}">
                      <a16:creationId xmlns:a16="http://schemas.microsoft.com/office/drawing/2014/main" id="{98A8DC83-384A-4795-990C-874FE586F984}"/>
                    </a:ext>
                  </a:extLst>
                </p:cNvPr>
                <p:cNvSpPr/>
                <p:nvPr/>
              </p:nvSpPr>
              <p:spPr>
                <a:xfrm>
                  <a:off x="8994007" y="2414480"/>
                  <a:ext cx="903957" cy="6088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7" name="사각형: 둥근 모서리 46">
                  <a:extLst>
                    <a:ext uri="{FF2B5EF4-FFF2-40B4-BE49-F238E27FC236}">
                      <a16:creationId xmlns:a16="http://schemas.microsoft.com/office/drawing/2014/main" id="{98A8DC83-384A-4795-990C-874FE586F9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4007" y="2414480"/>
                  <a:ext cx="903957" cy="60887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사각형: 둥근 모서리 47">
                  <a:extLst>
                    <a:ext uri="{FF2B5EF4-FFF2-40B4-BE49-F238E27FC236}">
                      <a16:creationId xmlns:a16="http://schemas.microsoft.com/office/drawing/2014/main" id="{79CFAA56-B833-4239-80EC-91AC6FAD9CC4}"/>
                    </a:ext>
                  </a:extLst>
                </p:cNvPr>
                <p:cNvSpPr/>
                <p:nvPr/>
              </p:nvSpPr>
              <p:spPr>
                <a:xfrm>
                  <a:off x="8984761" y="1809943"/>
                  <a:ext cx="903957" cy="6088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8" name="사각형: 둥근 모서리 47">
                  <a:extLst>
                    <a:ext uri="{FF2B5EF4-FFF2-40B4-BE49-F238E27FC236}">
                      <a16:creationId xmlns:a16="http://schemas.microsoft.com/office/drawing/2014/main" id="{79CFAA56-B833-4239-80EC-91AC6FAD9C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4761" y="1809943"/>
                  <a:ext cx="903957" cy="60887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57A433E6-F3F0-4F8E-8E85-4636F627DC88}"/>
                    </a:ext>
                  </a:extLst>
                </p:cNvPr>
                <p:cNvSpPr/>
                <p:nvPr/>
              </p:nvSpPr>
              <p:spPr>
                <a:xfrm>
                  <a:off x="8984760" y="4836231"/>
                  <a:ext cx="903957" cy="60887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57A433E6-F3F0-4F8E-8E85-4636F627DC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4760" y="4836231"/>
                  <a:ext cx="903957" cy="60887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4E5842-8F5C-4ACA-B462-556CC188D019}"/>
                </a:ext>
              </a:extLst>
            </p:cNvPr>
            <p:cNvSpPr txBox="1"/>
            <p:nvPr/>
          </p:nvSpPr>
          <p:spPr>
            <a:xfrm>
              <a:off x="9295791" y="3345914"/>
              <a:ext cx="461665" cy="71344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/>
                <a:t>… …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20EC9E6-D454-43F7-8272-9FA45BC24DE5}"/>
                  </a:ext>
                </a:extLst>
              </p:cNvPr>
              <p:cNvSpPr txBox="1"/>
              <p:nvPr/>
            </p:nvSpPr>
            <p:spPr>
              <a:xfrm>
                <a:off x="3628261" y="4691330"/>
                <a:ext cx="587395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확률적으로 값을 예측한다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-&gt; </a:t>
                </a:r>
                <a:r>
                  <a:rPr lang="ko-KR" altLang="en-US" dirty="0"/>
                  <a:t>만약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이 크기가 제일 크다면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다음의 </a:t>
                </a:r>
                <a:r>
                  <a:rPr lang="en-US" altLang="ko-KR" dirty="0"/>
                  <a:t>delta</a:t>
                </a:r>
                <a:r>
                  <a:rPr lang="ko-KR" altLang="en-US" dirty="0"/>
                  <a:t>값은 </a:t>
                </a:r>
                <a:r>
                  <a:rPr lang="en-US" altLang="ko-KR" dirty="0"/>
                  <a:t>-499</a:t>
                </a:r>
                <a:r>
                  <a:rPr lang="ko-KR" altLang="en-US" dirty="0"/>
                  <a:t>로 예측할 수 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-&gt; </a:t>
                </a:r>
                <a:r>
                  <a:rPr lang="ko-KR" altLang="en-US" dirty="0"/>
                  <a:t>확률이 가장 높은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개를 선정해 다음 </a:t>
                </a:r>
                <a:r>
                  <a:rPr lang="en-US" altLang="ko-KR" dirty="0"/>
                  <a:t>delta</a:t>
                </a:r>
                <a:r>
                  <a:rPr lang="ko-KR" altLang="en-US" dirty="0"/>
                  <a:t>로 예측한다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20EC9E6-D454-43F7-8272-9FA45BC24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261" y="4691330"/>
                <a:ext cx="5873958" cy="1754326"/>
              </a:xfrm>
              <a:prstGeom prst="rect">
                <a:avLst/>
              </a:prstGeom>
              <a:blipFill>
                <a:blip r:embed="rId12"/>
                <a:stretch>
                  <a:fillRect l="-830" t="-2091" r="-1660" b="-5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529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84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Rnn_prefetcher_1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EC953-85E4-47EF-9A6F-1CE6E6216C7E}"/>
              </a:ext>
            </a:extLst>
          </p:cNvPr>
          <p:cNvSpPr txBox="1"/>
          <p:nvPr/>
        </p:nvSpPr>
        <p:spPr>
          <a:xfrm>
            <a:off x="657726" y="1348033"/>
            <a:ext cx="7253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output</a:t>
            </a:r>
            <a:r>
              <a:rPr lang="ko-KR" altLang="en-US" dirty="0"/>
              <a:t>이 </a:t>
            </a:r>
            <a:r>
              <a:rPr lang="en-US" altLang="ko-KR" dirty="0"/>
              <a:t>1000</a:t>
            </a:r>
            <a:r>
              <a:rPr lang="ko-KR" altLang="en-US" dirty="0"/>
              <a:t>개인 이유</a:t>
            </a:r>
            <a:r>
              <a:rPr lang="en-US" altLang="ko-KR" dirty="0"/>
              <a:t>?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-&gt; delta</a:t>
            </a:r>
            <a:r>
              <a:rPr lang="ko-KR" altLang="en-US" dirty="0"/>
              <a:t>값이 </a:t>
            </a:r>
            <a:r>
              <a:rPr lang="en-US" altLang="ko-KR" dirty="0"/>
              <a:t>-500</a:t>
            </a:r>
            <a:r>
              <a:rPr lang="ko-KR" altLang="en-US" dirty="0"/>
              <a:t>에서 </a:t>
            </a:r>
            <a:r>
              <a:rPr lang="en-US" altLang="ko-KR" dirty="0"/>
              <a:t>500 </a:t>
            </a:r>
            <a:r>
              <a:rPr lang="ko-KR" altLang="en-US" dirty="0"/>
              <a:t>대부분 존재하기 때문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하지만 </a:t>
            </a:r>
            <a:r>
              <a:rPr lang="en-US" altLang="ko-KR" dirty="0"/>
              <a:t>delta </a:t>
            </a:r>
            <a:r>
              <a:rPr lang="ko-KR" altLang="en-US" dirty="0"/>
              <a:t>값이 더 큰 범위로 나타나는 것도 존재한다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추후에 알고리즘에 추가할 예정</a:t>
            </a:r>
          </a:p>
        </p:txBody>
      </p:sp>
      <p:pic>
        <p:nvPicPr>
          <p:cNvPr id="3" name="그림 2" descr="텍스트, 스크린샷, 모니터, 실내이(가) 표시된 사진&#10;&#10;자동 생성된 설명">
            <a:extLst>
              <a:ext uri="{FF2B5EF4-FFF2-40B4-BE49-F238E27FC236}">
                <a16:creationId xmlns:a16="http://schemas.microsoft.com/office/drawing/2014/main" id="{DF7E91D2-4F48-4EDA-9DEF-7B3766219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7" t="42500" r="61324" b="23761"/>
          <a:stretch/>
        </p:blipFill>
        <p:spPr>
          <a:xfrm>
            <a:off x="935174" y="3114085"/>
            <a:ext cx="4679170" cy="2917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806B83-39E9-4D12-BC7D-25A6B5B8CD92}"/>
              </a:ext>
            </a:extLst>
          </p:cNvPr>
          <p:cNvSpPr txBox="1"/>
          <p:nvPr/>
        </p:nvSpPr>
        <p:spPr>
          <a:xfrm>
            <a:off x="2523612" y="6203206"/>
            <a:ext cx="218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473.astars-s0.txt</a:t>
            </a:r>
            <a:endParaRPr lang="ko-KR" altLang="en-US" dirty="0"/>
          </a:p>
        </p:txBody>
      </p:sp>
      <p:pic>
        <p:nvPicPr>
          <p:cNvPr id="9" name="그림 8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980E516F-FC18-4B7F-9ED3-F29D96841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98" t="45478" r="62908" b="20135"/>
          <a:stretch/>
        </p:blipFill>
        <p:spPr>
          <a:xfrm>
            <a:off x="6515099" y="2932193"/>
            <a:ext cx="4613731" cy="30992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40DAFC-E8A4-4EB0-8BAA-DB687258B8E7}"/>
              </a:ext>
            </a:extLst>
          </p:cNvPr>
          <p:cNvSpPr txBox="1"/>
          <p:nvPr/>
        </p:nvSpPr>
        <p:spPr>
          <a:xfrm>
            <a:off x="8119381" y="6138287"/>
            <a:ext cx="220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482.sphinx-s0.txt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9038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84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Rnn_prefetcher_1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2748F4C-18B5-48D8-9387-155619E04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51" t="39587" r="41903" b="29760"/>
          <a:stretch/>
        </p:blipFill>
        <p:spPr>
          <a:xfrm>
            <a:off x="886239" y="1677970"/>
            <a:ext cx="6914860" cy="343135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2B4F88B-7200-47F4-A8BB-AF89C9276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43" t="41686" r="46244" b="11742"/>
          <a:stretch/>
        </p:blipFill>
        <p:spPr>
          <a:xfrm>
            <a:off x="8151567" y="1817016"/>
            <a:ext cx="3349134" cy="32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72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415AC80-6A17-48FA-99FC-E133F53BC73F}"/>
              </a:ext>
            </a:extLst>
          </p:cNvPr>
          <p:cNvGrpSpPr/>
          <p:nvPr/>
        </p:nvGrpSpPr>
        <p:grpSpPr>
          <a:xfrm>
            <a:off x="647262" y="275167"/>
            <a:ext cx="9053818" cy="5674616"/>
            <a:chOff x="1207293" y="1183384"/>
            <a:chExt cx="9053818" cy="5674616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799D04EC-7054-4587-A6A2-610005610642}"/>
                </a:ext>
              </a:extLst>
            </p:cNvPr>
            <p:cNvGrpSpPr/>
            <p:nvPr/>
          </p:nvGrpSpPr>
          <p:grpSpPr>
            <a:xfrm>
              <a:off x="1207293" y="1183384"/>
              <a:ext cx="9053818" cy="5674616"/>
              <a:chOff x="1226147" y="1050707"/>
              <a:chExt cx="9053818" cy="567461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2240B93-9017-48FF-8FEE-9CFFC5FB4D26}"/>
                  </a:ext>
                </a:extLst>
              </p:cNvPr>
              <p:cNvSpPr/>
              <p:nvPr/>
            </p:nvSpPr>
            <p:spPr>
              <a:xfrm>
                <a:off x="1966907" y="2040262"/>
                <a:ext cx="520625" cy="8183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BE69378-6078-49E9-89E0-21DA88FAEF55}"/>
                  </a:ext>
                </a:extLst>
              </p:cNvPr>
              <p:cNvSpPr/>
              <p:nvPr/>
            </p:nvSpPr>
            <p:spPr>
              <a:xfrm>
                <a:off x="2595444" y="2040262"/>
                <a:ext cx="520625" cy="8183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DBEF301-A584-4AB5-B54F-B263B2903CC9}"/>
                  </a:ext>
                </a:extLst>
              </p:cNvPr>
              <p:cNvSpPr/>
              <p:nvPr/>
            </p:nvSpPr>
            <p:spPr>
              <a:xfrm>
                <a:off x="3223981" y="2040262"/>
                <a:ext cx="520625" cy="8183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C37B686-1A89-4E3D-A7BD-E684CD270967}"/>
                  </a:ext>
                </a:extLst>
              </p:cNvPr>
              <p:cNvSpPr/>
              <p:nvPr/>
            </p:nvSpPr>
            <p:spPr>
              <a:xfrm>
                <a:off x="3852518" y="2040262"/>
                <a:ext cx="520625" cy="8183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왼쪽 중괄호 5">
                <a:extLst>
                  <a:ext uri="{FF2B5EF4-FFF2-40B4-BE49-F238E27FC236}">
                    <a16:creationId xmlns:a16="http://schemas.microsoft.com/office/drawing/2014/main" id="{3641DD5C-27F0-40FD-9F7E-93B1CF2EAB45}"/>
                  </a:ext>
                </a:extLst>
              </p:cNvPr>
              <p:cNvSpPr/>
              <p:nvPr/>
            </p:nvSpPr>
            <p:spPr>
              <a:xfrm>
                <a:off x="4425883" y="1621419"/>
                <a:ext cx="254524" cy="2260069"/>
              </a:xfrm>
              <a:prstGeom prst="leftBrace">
                <a:avLst>
                  <a:gd name="adj1" fmla="val 8333"/>
                  <a:gd name="adj2" fmla="val 3665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3581F617-F0D8-4FF1-B6FF-61792380F6B0}"/>
                  </a:ext>
                </a:extLst>
              </p:cNvPr>
              <p:cNvSpPr/>
              <p:nvPr/>
            </p:nvSpPr>
            <p:spPr>
              <a:xfrm>
                <a:off x="4757722" y="1616976"/>
                <a:ext cx="657062" cy="4031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5926D910-EAF8-4ACA-8155-DA0DBC7F7B5E}"/>
                  </a:ext>
                </a:extLst>
              </p:cNvPr>
              <p:cNvSpPr/>
              <p:nvPr/>
            </p:nvSpPr>
            <p:spPr>
              <a:xfrm>
                <a:off x="4757722" y="2028344"/>
                <a:ext cx="657062" cy="4031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9D58655D-2976-413B-8569-9D93DF080DA9}"/>
                  </a:ext>
                </a:extLst>
              </p:cNvPr>
              <p:cNvSpPr/>
              <p:nvPr/>
            </p:nvSpPr>
            <p:spPr>
              <a:xfrm>
                <a:off x="4757722" y="3478370"/>
                <a:ext cx="657062" cy="40311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A43A91-534A-4056-87F6-D43F5A811C1B}"/>
                  </a:ext>
                </a:extLst>
              </p:cNvPr>
              <p:cNvSpPr txBox="1"/>
              <p:nvPr/>
            </p:nvSpPr>
            <p:spPr>
              <a:xfrm>
                <a:off x="4938514" y="2637146"/>
                <a:ext cx="461665" cy="6355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ko-KR" dirty="0"/>
                  <a:t>… …</a:t>
                </a:r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사각형: 둥근 모서리 28">
                    <a:extLst>
                      <a:ext uri="{FF2B5EF4-FFF2-40B4-BE49-F238E27FC236}">
                        <a16:creationId xmlns:a16="http://schemas.microsoft.com/office/drawing/2014/main" id="{9630B8CE-A191-4ACB-9450-7E767B399F91}"/>
                      </a:ext>
                    </a:extLst>
                  </p:cNvPr>
                  <p:cNvSpPr/>
                  <p:nvPr/>
                </p:nvSpPr>
                <p:spPr>
                  <a:xfrm>
                    <a:off x="2834655" y="4302935"/>
                    <a:ext cx="657062" cy="40311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b="0" dirty="0"/>
                  </a:p>
                </p:txBody>
              </p:sp>
            </mc:Choice>
            <mc:Fallback xmlns="">
              <p:sp>
                <p:nvSpPr>
                  <p:cNvPr id="29" name="사각형: 둥근 모서리 28">
                    <a:extLst>
                      <a:ext uri="{FF2B5EF4-FFF2-40B4-BE49-F238E27FC236}">
                        <a16:creationId xmlns:a16="http://schemas.microsoft.com/office/drawing/2014/main" id="{9630B8CE-A191-4ACB-9450-7E767B399F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4655" y="4302935"/>
                    <a:ext cx="657062" cy="403118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DDC1C5B2-5B55-4C6F-9F0A-85F62F82CB6F}"/>
                      </a:ext>
                    </a:extLst>
                  </p:cNvPr>
                  <p:cNvSpPr/>
                  <p:nvPr/>
                </p:nvSpPr>
                <p:spPr>
                  <a:xfrm>
                    <a:off x="2834655" y="4677678"/>
                    <a:ext cx="657062" cy="40311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DDC1C5B2-5B55-4C6F-9F0A-85F62F82CB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4655" y="4677678"/>
                    <a:ext cx="657062" cy="403118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사각형: 둥근 모서리 30">
                    <a:extLst>
                      <a:ext uri="{FF2B5EF4-FFF2-40B4-BE49-F238E27FC236}">
                        <a16:creationId xmlns:a16="http://schemas.microsoft.com/office/drawing/2014/main" id="{19C44C2C-1F69-4273-B0CC-A9B63BC9393F}"/>
                      </a:ext>
                    </a:extLst>
                  </p:cNvPr>
                  <p:cNvSpPr/>
                  <p:nvPr/>
                </p:nvSpPr>
                <p:spPr>
                  <a:xfrm>
                    <a:off x="2834655" y="5853277"/>
                    <a:ext cx="657062" cy="403118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1" name="사각형: 둥근 모서리 30">
                    <a:extLst>
                      <a:ext uri="{FF2B5EF4-FFF2-40B4-BE49-F238E27FC236}">
                        <a16:creationId xmlns:a16="http://schemas.microsoft.com/office/drawing/2014/main" id="{19C44C2C-1F69-4273-B0CC-A9B63BC939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4655" y="5853277"/>
                    <a:ext cx="657062" cy="403118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B07E0DC-FD8E-4E84-A677-8D6FF28F2262}"/>
                  </a:ext>
                </a:extLst>
              </p:cNvPr>
              <p:cNvSpPr txBox="1"/>
              <p:nvPr/>
            </p:nvSpPr>
            <p:spPr>
              <a:xfrm>
                <a:off x="3015446" y="5165897"/>
                <a:ext cx="461665" cy="68738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ko-KR" dirty="0"/>
                  <a:t>… …</a:t>
                </a:r>
                <a:endParaRPr lang="ko-KR" altLang="en-US" dirty="0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911FDD5D-3F7D-4EF9-AE7E-469FEAD14464}"/>
                  </a:ext>
                </a:extLst>
              </p:cNvPr>
              <p:cNvCxnSpPr/>
              <p:nvPr/>
            </p:nvCxnSpPr>
            <p:spPr>
              <a:xfrm>
                <a:off x="1677971" y="4034681"/>
                <a:ext cx="379900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608A501-F91E-4FDA-BEBB-C5623CDE4296}"/>
                  </a:ext>
                </a:extLst>
              </p:cNvPr>
              <p:cNvSpPr/>
              <p:nvPr/>
            </p:nvSpPr>
            <p:spPr>
              <a:xfrm>
                <a:off x="4775462" y="4456144"/>
                <a:ext cx="632960" cy="40311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028FB1D9-1277-49D6-B113-62EAFAADED9E}"/>
                  </a:ext>
                </a:extLst>
              </p:cNvPr>
              <p:cNvSpPr/>
              <p:nvPr/>
            </p:nvSpPr>
            <p:spPr>
              <a:xfrm>
                <a:off x="4775462" y="4866361"/>
                <a:ext cx="632960" cy="40311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EAB48246-6B63-4CBD-858F-F724DD31C3D3}"/>
                  </a:ext>
                </a:extLst>
              </p:cNvPr>
              <p:cNvSpPr/>
              <p:nvPr/>
            </p:nvSpPr>
            <p:spPr>
              <a:xfrm>
                <a:off x="4775462" y="5579242"/>
                <a:ext cx="632960" cy="40311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37813D0-9AFB-44E4-9A94-FE3B3906C8ED}"/>
                  </a:ext>
                </a:extLst>
              </p:cNvPr>
              <p:cNvSpPr txBox="1"/>
              <p:nvPr/>
            </p:nvSpPr>
            <p:spPr>
              <a:xfrm>
                <a:off x="4946757" y="5269475"/>
                <a:ext cx="461665" cy="3003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FB50B2D-F54F-4C78-A62B-4B775D857EA2}"/>
                  </a:ext>
                </a:extLst>
              </p:cNvPr>
              <p:cNvSpPr txBox="1"/>
              <p:nvPr/>
            </p:nvSpPr>
            <p:spPr>
              <a:xfrm>
                <a:off x="3614794" y="4025124"/>
                <a:ext cx="12448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Fully</a:t>
                </a:r>
              </a:p>
              <a:p>
                <a:r>
                  <a:rPr lang="en-US" altLang="ko-KR" sz="1600" dirty="0"/>
                  <a:t>Connected</a:t>
                </a:r>
                <a:endParaRPr lang="ko-KR" altLang="en-US" sz="1600" dirty="0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FEA578CD-C1C8-4B8A-B416-69E5F07F649D}"/>
                  </a:ext>
                </a:extLst>
              </p:cNvPr>
              <p:cNvSpPr/>
              <p:nvPr/>
            </p:nvSpPr>
            <p:spPr>
              <a:xfrm>
                <a:off x="7623927" y="2601367"/>
                <a:ext cx="632960" cy="40311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9EACDEFF-D9FF-40F5-8376-F3AD26E0E44B}"/>
                  </a:ext>
                </a:extLst>
              </p:cNvPr>
              <p:cNvSpPr/>
              <p:nvPr/>
            </p:nvSpPr>
            <p:spPr>
              <a:xfrm>
                <a:off x="7623927" y="5026160"/>
                <a:ext cx="632960" cy="40311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3AAAFCFC-DDC8-494A-B413-88554FD74D34}"/>
                  </a:ext>
                </a:extLst>
              </p:cNvPr>
              <p:cNvSpPr/>
              <p:nvPr/>
            </p:nvSpPr>
            <p:spPr>
              <a:xfrm>
                <a:off x="7623927" y="4625369"/>
                <a:ext cx="632960" cy="40311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B7D09952-8663-4E35-8E81-6ECDC11A8A0E}"/>
                  </a:ext>
                </a:extLst>
              </p:cNvPr>
              <p:cNvSpPr/>
              <p:nvPr/>
            </p:nvSpPr>
            <p:spPr>
              <a:xfrm>
                <a:off x="7623927" y="3004481"/>
                <a:ext cx="632960" cy="40311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1529CC8-45B5-4C9A-8E29-1B12A16473F5}"/>
                  </a:ext>
                </a:extLst>
              </p:cNvPr>
              <p:cNvSpPr txBox="1"/>
              <p:nvPr/>
            </p:nvSpPr>
            <p:spPr>
              <a:xfrm>
                <a:off x="7775666" y="3679929"/>
                <a:ext cx="461665" cy="6355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ko-KR" dirty="0"/>
                  <a:t>… …</a:t>
                </a:r>
                <a:endParaRPr lang="ko-KR" altLang="en-US" dirty="0"/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4FEF4FA-CA91-4CC4-95E8-43C93CA3039B}"/>
                  </a:ext>
                </a:extLst>
              </p:cNvPr>
              <p:cNvCxnSpPr>
                <a:cxnSpLocks/>
                <a:endCxn id="46" idx="1"/>
              </p:cNvCxnSpPr>
              <p:nvPr/>
            </p:nvCxnSpPr>
            <p:spPr>
              <a:xfrm>
                <a:off x="5398995" y="2221651"/>
                <a:ext cx="2224932" cy="30060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C5DFE415-4B0F-4CD0-B1F1-F01D4F1A097C}"/>
                  </a:ext>
                </a:extLst>
              </p:cNvPr>
              <p:cNvCxnSpPr>
                <a:cxnSpLocks/>
                <a:endCxn id="47" idx="1"/>
              </p:cNvCxnSpPr>
              <p:nvPr/>
            </p:nvCxnSpPr>
            <p:spPr>
              <a:xfrm>
                <a:off x="5398995" y="2221651"/>
                <a:ext cx="2224932" cy="26052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D5B2B8CD-AE88-41B9-B117-0A4333916F07}"/>
                  </a:ext>
                </a:extLst>
              </p:cNvPr>
              <p:cNvCxnSpPr>
                <a:cxnSpLocks/>
                <a:endCxn id="45" idx="1"/>
              </p:cNvCxnSpPr>
              <p:nvPr/>
            </p:nvCxnSpPr>
            <p:spPr>
              <a:xfrm>
                <a:off x="5398995" y="2221651"/>
                <a:ext cx="2224932" cy="5812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B941D7E6-54E1-4FC5-97D1-89D0B145B893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5398995" y="2221651"/>
                <a:ext cx="2224932" cy="9843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9783848A-7C10-4078-8264-37A8B96A4FB2}"/>
                  </a:ext>
                </a:extLst>
              </p:cNvPr>
              <p:cNvCxnSpPr>
                <a:cxnSpLocks/>
                <a:stCxn id="7" idx="3"/>
                <a:endCxn id="45" idx="1"/>
              </p:cNvCxnSpPr>
              <p:nvPr/>
            </p:nvCxnSpPr>
            <p:spPr>
              <a:xfrm>
                <a:off x="5414784" y="1818535"/>
                <a:ext cx="2209143" cy="984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AAF326DE-C541-4FB0-AD0B-657B854B01A6}"/>
                  </a:ext>
                </a:extLst>
              </p:cNvPr>
              <p:cNvCxnSpPr>
                <a:cxnSpLocks/>
                <a:stCxn id="7" idx="3"/>
                <a:endCxn id="48" idx="1"/>
              </p:cNvCxnSpPr>
              <p:nvPr/>
            </p:nvCxnSpPr>
            <p:spPr>
              <a:xfrm>
                <a:off x="5414784" y="1818535"/>
                <a:ext cx="2209143" cy="13875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0B1B8C97-9A9E-4D5D-BBAB-60E9FEB3C734}"/>
                  </a:ext>
                </a:extLst>
              </p:cNvPr>
              <p:cNvCxnSpPr>
                <a:cxnSpLocks/>
                <a:stCxn id="7" idx="3"/>
                <a:endCxn id="47" idx="1"/>
              </p:cNvCxnSpPr>
              <p:nvPr/>
            </p:nvCxnSpPr>
            <p:spPr>
              <a:xfrm>
                <a:off x="5414784" y="1818535"/>
                <a:ext cx="2209143" cy="30083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E4466C5-FB19-4AFC-AF5C-D58899DBE2C7}"/>
                  </a:ext>
                </a:extLst>
              </p:cNvPr>
              <p:cNvCxnSpPr>
                <a:cxnSpLocks/>
                <a:stCxn id="7" idx="3"/>
                <a:endCxn id="46" idx="1"/>
              </p:cNvCxnSpPr>
              <p:nvPr/>
            </p:nvCxnSpPr>
            <p:spPr>
              <a:xfrm>
                <a:off x="5414784" y="1818535"/>
                <a:ext cx="2209143" cy="34091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F30B3EC3-5F43-40BD-9A23-A4B7B3D3968C}"/>
                  </a:ext>
                </a:extLst>
              </p:cNvPr>
              <p:cNvCxnSpPr>
                <a:cxnSpLocks/>
                <a:stCxn id="23" idx="3"/>
                <a:endCxn id="45" idx="1"/>
              </p:cNvCxnSpPr>
              <p:nvPr/>
            </p:nvCxnSpPr>
            <p:spPr>
              <a:xfrm flipV="1">
                <a:off x="5414784" y="2802924"/>
                <a:ext cx="2209143" cy="8770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CF5C8319-7319-4C7B-B419-19BE190D73B7}"/>
                  </a:ext>
                </a:extLst>
              </p:cNvPr>
              <p:cNvCxnSpPr>
                <a:cxnSpLocks/>
                <a:stCxn id="23" idx="3"/>
                <a:endCxn id="48" idx="1"/>
              </p:cNvCxnSpPr>
              <p:nvPr/>
            </p:nvCxnSpPr>
            <p:spPr>
              <a:xfrm flipV="1">
                <a:off x="5414784" y="3206038"/>
                <a:ext cx="2209143" cy="4738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D979EABE-196B-4E7B-A26C-123B3AF3F9E7}"/>
                  </a:ext>
                </a:extLst>
              </p:cNvPr>
              <p:cNvCxnSpPr>
                <a:cxnSpLocks/>
                <a:stCxn id="23" idx="3"/>
                <a:endCxn id="46" idx="1"/>
              </p:cNvCxnSpPr>
              <p:nvPr/>
            </p:nvCxnSpPr>
            <p:spPr>
              <a:xfrm>
                <a:off x="5414784" y="3679929"/>
                <a:ext cx="2209143" cy="15477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45EF1157-E1F4-49E8-9B79-FB89A6E9B164}"/>
                  </a:ext>
                </a:extLst>
              </p:cNvPr>
              <p:cNvCxnSpPr>
                <a:cxnSpLocks/>
                <a:stCxn id="23" idx="3"/>
                <a:endCxn id="47" idx="1"/>
              </p:cNvCxnSpPr>
              <p:nvPr/>
            </p:nvCxnSpPr>
            <p:spPr>
              <a:xfrm>
                <a:off x="5414784" y="3679929"/>
                <a:ext cx="2209143" cy="11469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D222E1B-724F-4737-B7A8-37B3E8E781E0}"/>
                  </a:ext>
                </a:extLst>
              </p:cNvPr>
              <p:cNvCxnSpPr>
                <a:stCxn id="39" idx="3"/>
                <a:endCxn id="45" idx="1"/>
              </p:cNvCxnSpPr>
              <p:nvPr/>
            </p:nvCxnSpPr>
            <p:spPr>
              <a:xfrm flipV="1">
                <a:off x="5408422" y="2802924"/>
                <a:ext cx="2215505" cy="18547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6BA653A9-B596-425B-9213-7589F18971D3}"/>
                  </a:ext>
                </a:extLst>
              </p:cNvPr>
              <p:cNvCxnSpPr>
                <a:stCxn id="39" idx="3"/>
                <a:endCxn id="46" idx="1"/>
              </p:cNvCxnSpPr>
              <p:nvPr/>
            </p:nvCxnSpPr>
            <p:spPr>
              <a:xfrm>
                <a:off x="5408422" y="4657701"/>
                <a:ext cx="2215505" cy="570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DED44E31-716F-43D3-BB4D-40723971345A}"/>
                  </a:ext>
                </a:extLst>
              </p:cNvPr>
              <p:cNvCxnSpPr>
                <a:stCxn id="41" idx="3"/>
                <a:endCxn id="46" idx="1"/>
              </p:cNvCxnSpPr>
              <p:nvPr/>
            </p:nvCxnSpPr>
            <p:spPr>
              <a:xfrm flipV="1">
                <a:off x="5408422" y="5227717"/>
                <a:ext cx="2215505" cy="5530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7FFDC156-58BE-41A0-B342-73B199741772}"/>
                  </a:ext>
                </a:extLst>
              </p:cNvPr>
              <p:cNvCxnSpPr>
                <a:stCxn id="41" idx="3"/>
                <a:endCxn id="45" idx="1"/>
              </p:cNvCxnSpPr>
              <p:nvPr/>
            </p:nvCxnSpPr>
            <p:spPr>
              <a:xfrm flipV="1">
                <a:off x="5408422" y="2802924"/>
                <a:ext cx="2215505" cy="29778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3331C315-FB30-44F7-913F-B5B456DC9351}"/>
                  </a:ext>
                </a:extLst>
              </p:cNvPr>
              <p:cNvCxnSpPr>
                <a:stCxn id="40" idx="3"/>
                <a:endCxn id="46" idx="1"/>
              </p:cNvCxnSpPr>
              <p:nvPr/>
            </p:nvCxnSpPr>
            <p:spPr>
              <a:xfrm>
                <a:off x="5408422" y="5067918"/>
                <a:ext cx="2215505" cy="1597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7F247E4C-FD3A-4F4D-9B4A-1216BC71BFB6}"/>
                  </a:ext>
                </a:extLst>
              </p:cNvPr>
              <p:cNvCxnSpPr>
                <a:stCxn id="39" idx="3"/>
                <a:endCxn id="47" idx="1"/>
              </p:cNvCxnSpPr>
              <p:nvPr/>
            </p:nvCxnSpPr>
            <p:spPr>
              <a:xfrm>
                <a:off x="5408422" y="4657701"/>
                <a:ext cx="2215505" cy="1692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7EF012D5-BF78-4B65-9137-030E9C752F95}"/>
                  </a:ext>
                </a:extLst>
              </p:cNvPr>
              <p:cNvCxnSpPr>
                <a:stCxn id="39" idx="3"/>
                <a:endCxn id="48" idx="1"/>
              </p:cNvCxnSpPr>
              <p:nvPr/>
            </p:nvCxnSpPr>
            <p:spPr>
              <a:xfrm flipV="1">
                <a:off x="5408422" y="3206038"/>
                <a:ext cx="2215505" cy="14516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C8EF039-F98E-4F9A-9C19-89E5074A5BC0}"/>
                  </a:ext>
                </a:extLst>
              </p:cNvPr>
              <p:cNvCxnSpPr>
                <a:stCxn id="40" idx="3"/>
                <a:endCxn id="45" idx="1"/>
              </p:cNvCxnSpPr>
              <p:nvPr/>
            </p:nvCxnSpPr>
            <p:spPr>
              <a:xfrm flipV="1">
                <a:off x="5408422" y="2802924"/>
                <a:ext cx="2215505" cy="22649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E40D2CA9-6047-4D2E-8326-952D9E972F44}"/>
                  </a:ext>
                </a:extLst>
              </p:cNvPr>
              <p:cNvCxnSpPr>
                <a:stCxn id="41" idx="3"/>
                <a:endCxn id="47" idx="1"/>
              </p:cNvCxnSpPr>
              <p:nvPr/>
            </p:nvCxnSpPr>
            <p:spPr>
              <a:xfrm flipV="1">
                <a:off x="5408422" y="4826926"/>
                <a:ext cx="2215505" cy="9538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EF277AFE-33E9-4E80-867E-6F142035BBE7}"/>
                  </a:ext>
                </a:extLst>
              </p:cNvPr>
              <p:cNvCxnSpPr>
                <a:stCxn id="48" idx="1"/>
                <a:endCxn id="41" idx="3"/>
              </p:cNvCxnSpPr>
              <p:nvPr/>
            </p:nvCxnSpPr>
            <p:spPr>
              <a:xfrm flipH="1">
                <a:off x="5408422" y="3206038"/>
                <a:ext cx="2215505" cy="25747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C6D5FADA-3275-45AD-8329-BDEA1E9E8FF5}"/>
                  </a:ext>
                </a:extLst>
              </p:cNvPr>
              <p:cNvCxnSpPr>
                <a:stCxn id="40" idx="3"/>
                <a:endCxn id="47" idx="1"/>
              </p:cNvCxnSpPr>
              <p:nvPr/>
            </p:nvCxnSpPr>
            <p:spPr>
              <a:xfrm flipV="1">
                <a:off x="5408422" y="4826926"/>
                <a:ext cx="2215505" cy="2409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0DFCD7AA-18AA-4E8A-95EF-F791FFD87B17}"/>
                  </a:ext>
                </a:extLst>
              </p:cNvPr>
              <p:cNvCxnSpPr>
                <a:stCxn id="40" idx="3"/>
                <a:endCxn id="48" idx="1"/>
              </p:cNvCxnSpPr>
              <p:nvPr/>
            </p:nvCxnSpPr>
            <p:spPr>
              <a:xfrm flipV="1">
                <a:off x="5408422" y="3206038"/>
                <a:ext cx="2215505" cy="18618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E148E60-6DA4-4182-9F70-F248856ECBF7}"/>
                  </a:ext>
                </a:extLst>
              </p:cNvPr>
              <p:cNvSpPr txBox="1"/>
              <p:nvPr/>
            </p:nvSpPr>
            <p:spPr>
              <a:xfrm>
                <a:off x="5985086" y="1463783"/>
                <a:ext cx="12448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Fully</a:t>
                </a:r>
              </a:p>
              <a:p>
                <a:r>
                  <a:rPr lang="en-US" altLang="ko-KR" sz="1600" dirty="0"/>
                  <a:t>Connected</a:t>
                </a:r>
                <a:endParaRPr lang="ko-KR" altLang="en-US" sz="1600" dirty="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CB54145-A574-4939-9B47-9839651EE6A0}"/>
                  </a:ext>
                </a:extLst>
              </p:cNvPr>
              <p:cNvSpPr txBox="1"/>
              <p:nvPr/>
            </p:nvSpPr>
            <p:spPr>
              <a:xfrm>
                <a:off x="1226147" y="6355991"/>
                <a:ext cx="24769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/>
                  <a:t>Address_binary_input</a:t>
                </a:r>
                <a:endParaRPr lang="ko-KR" altLang="en-US" dirty="0"/>
              </a:p>
            </p:txBody>
          </p:sp>
          <p:cxnSp>
            <p:nvCxnSpPr>
              <p:cNvPr id="101" name="연결선: 꺾임 100">
                <a:extLst>
                  <a:ext uri="{FF2B5EF4-FFF2-40B4-BE49-F238E27FC236}">
                    <a16:creationId xmlns:a16="http://schemas.microsoft.com/office/drawing/2014/main" id="{A7031EF5-5E92-41FD-8E3E-C5A1F6FA62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530185" y="5652044"/>
                <a:ext cx="846404" cy="55083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왼쪽 중괄호 101">
                <a:extLst>
                  <a:ext uri="{FF2B5EF4-FFF2-40B4-BE49-F238E27FC236}">
                    <a16:creationId xmlns:a16="http://schemas.microsoft.com/office/drawing/2014/main" id="{0449BFC8-CA5D-461B-8B2D-64BA74C96C6A}"/>
                  </a:ext>
                </a:extLst>
              </p:cNvPr>
              <p:cNvSpPr/>
              <p:nvPr/>
            </p:nvSpPr>
            <p:spPr>
              <a:xfrm>
                <a:off x="2375309" y="4383472"/>
                <a:ext cx="315159" cy="1872922"/>
              </a:xfrm>
              <a:prstGeom prst="leftBrace">
                <a:avLst>
                  <a:gd name="adj1" fmla="val 8333"/>
                  <a:gd name="adj2" fmla="val 5906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BE8323A0-0F1C-4E53-B5BE-6A28743359B9}"/>
                      </a:ext>
                    </a:extLst>
                  </p:cNvPr>
                  <p:cNvSpPr txBox="1"/>
                  <p:nvPr/>
                </p:nvSpPr>
                <p:spPr>
                  <a:xfrm>
                    <a:off x="2042612" y="3103742"/>
                    <a:ext cx="3685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dirty="0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b="0" dirty="0"/>
                  </a:p>
                </p:txBody>
              </p:sp>
            </mc:Choice>
            <mc:Fallback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BE8323A0-0F1C-4E53-B5BE-6A28743359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2612" y="3103742"/>
                    <a:ext cx="36856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8CC4CD9F-5FB0-4725-B151-F4353AC30C4F}"/>
                      </a:ext>
                    </a:extLst>
                  </p:cNvPr>
                  <p:cNvSpPr txBox="1"/>
                  <p:nvPr/>
                </p:nvSpPr>
                <p:spPr>
                  <a:xfrm>
                    <a:off x="3928547" y="3097434"/>
                    <a:ext cx="3685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dirty="0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b="0" dirty="0"/>
                  </a:p>
                </p:txBody>
              </p:sp>
            </mc:Choice>
            <mc:Fallback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8CC4CD9F-5FB0-4725-B151-F4353AC30C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8547" y="3097434"/>
                    <a:ext cx="36856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E6BE6C18-552F-4747-A4AB-0076FF6A3228}"/>
                      </a:ext>
                    </a:extLst>
                  </p:cNvPr>
                  <p:cNvSpPr txBox="1"/>
                  <p:nvPr/>
                </p:nvSpPr>
                <p:spPr>
                  <a:xfrm>
                    <a:off x="3298110" y="3110417"/>
                    <a:ext cx="3685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dirty="0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b="0" dirty="0"/>
                  </a:p>
                </p:txBody>
              </p:sp>
            </mc:Choice>
            <mc:Fallback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E6BE6C18-552F-4747-A4AB-0076FF6A32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8110" y="3110417"/>
                    <a:ext cx="36856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24F6CDDE-FE61-41BA-90EA-A0AC3B558DFE}"/>
                      </a:ext>
                    </a:extLst>
                  </p:cNvPr>
                  <p:cNvSpPr txBox="1"/>
                  <p:nvPr/>
                </p:nvSpPr>
                <p:spPr>
                  <a:xfrm>
                    <a:off x="2667568" y="3106118"/>
                    <a:ext cx="3685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 dirty="0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b="0" dirty="0"/>
                  </a:p>
                </p:txBody>
              </p:sp>
            </mc:Choice>
            <mc:Fallback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24F6CDDE-FE61-41BA-90EA-A0AC3B558D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7568" y="3106118"/>
                    <a:ext cx="36856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9" name="직선 화살표 연결선 108">
                <a:extLst>
                  <a:ext uri="{FF2B5EF4-FFF2-40B4-BE49-F238E27FC236}">
                    <a16:creationId xmlns:a16="http://schemas.microsoft.com/office/drawing/2014/main" id="{A363037B-6608-4BC5-A31D-7976BCCD0017}"/>
                  </a:ext>
                </a:extLst>
              </p:cNvPr>
              <p:cNvCxnSpPr>
                <a:stCxn id="103" idx="0"/>
                <a:endCxn id="5" idx="2"/>
              </p:cNvCxnSpPr>
              <p:nvPr/>
            </p:nvCxnSpPr>
            <p:spPr>
              <a:xfrm flipV="1">
                <a:off x="2226896" y="2858574"/>
                <a:ext cx="324" cy="2451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화살표 연결선 110">
                <a:extLst>
                  <a:ext uri="{FF2B5EF4-FFF2-40B4-BE49-F238E27FC236}">
                    <a16:creationId xmlns:a16="http://schemas.microsoft.com/office/drawing/2014/main" id="{61101F1A-6961-4BA7-812A-7F1FD482B473}"/>
                  </a:ext>
                </a:extLst>
              </p:cNvPr>
              <p:cNvCxnSpPr>
                <a:stCxn id="107" idx="0"/>
                <a:endCxn id="10" idx="2"/>
              </p:cNvCxnSpPr>
              <p:nvPr/>
            </p:nvCxnSpPr>
            <p:spPr>
              <a:xfrm flipV="1">
                <a:off x="2851852" y="2858574"/>
                <a:ext cx="3905" cy="2475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화살표 연결선 112">
                <a:extLst>
                  <a:ext uri="{FF2B5EF4-FFF2-40B4-BE49-F238E27FC236}">
                    <a16:creationId xmlns:a16="http://schemas.microsoft.com/office/drawing/2014/main" id="{683F9034-3717-44F1-AB87-9E0FC403F173}"/>
                  </a:ext>
                </a:extLst>
              </p:cNvPr>
              <p:cNvCxnSpPr>
                <a:stCxn id="106" idx="0"/>
                <a:endCxn id="11" idx="2"/>
              </p:cNvCxnSpPr>
              <p:nvPr/>
            </p:nvCxnSpPr>
            <p:spPr>
              <a:xfrm flipV="1">
                <a:off x="3482394" y="2858574"/>
                <a:ext cx="1900" cy="2518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5B12B10E-B216-4997-B5E6-A70630320F40}"/>
                  </a:ext>
                </a:extLst>
              </p:cNvPr>
              <p:cNvCxnSpPr>
                <a:stCxn id="105" idx="0"/>
                <a:endCxn id="12" idx="2"/>
              </p:cNvCxnSpPr>
              <p:nvPr/>
            </p:nvCxnSpPr>
            <p:spPr>
              <a:xfrm flipV="1">
                <a:off x="4112831" y="2858574"/>
                <a:ext cx="0" cy="2388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D8BBB97F-3FF8-4FB7-821E-4F963B1A3D42}"/>
                  </a:ext>
                </a:extLst>
              </p:cNvPr>
              <p:cNvCxnSpPr>
                <a:stCxn id="5" idx="3"/>
                <a:endCxn id="10" idx="1"/>
              </p:cNvCxnSpPr>
              <p:nvPr/>
            </p:nvCxnSpPr>
            <p:spPr>
              <a:xfrm>
                <a:off x="2487532" y="2449418"/>
                <a:ext cx="1079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CC83E29F-FA1F-4D48-890F-C0678EA0AE9A}"/>
                  </a:ext>
                </a:extLst>
              </p:cNvPr>
              <p:cNvCxnSpPr>
                <a:stCxn id="10" idx="3"/>
                <a:endCxn id="11" idx="1"/>
              </p:cNvCxnSpPr>
              <p:nvPr/>
            </p:nvCxnSpPr>
            <p:spPr>
              <a:xfrm>
                <a:off x="3116069" y="2449418"/>
                <a:ext cx="1079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2D23EB3A-1126-4986-BCB1-F4AFD82701E0}"/>
                  </a:ext>
                </a:extLst>
              </p:cNvPr>
              <p:cNvCxnSpPr>
                <a:stCxn id="11" idx="3"/>
                <a:endCxn id="12" idx="1"/>
              </p:cNvCxnSpPr>
              <p:nvPr/>
            </p:nvCxnSpPr>
            <p:spPr>
              <a:xfrm>
                <a:off x="3744606" y="2449418"/>
                <a:ext cx="1079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사각형: 둥근 모서리 138">
                    <a:extLst>
                      <a:ext uri="{FF2B5EF4-FFF2-40B4-BE49-F238E27FC236}">
                        <a16:creationId xmlns:a16="http://schemas.microsoft.com/office/drawing/2014/main" id="{24C2CA5F-97AE-4C9C-B7C1-57D4465A07D3}"/>
                      </a:ext>
                    </a:extLst>
                  </p:cNvPr>
                  <p:cNvSpPr/>
                  <p:nvPr/>
                </p:nvSpPr>
                <p:spPr>
                  <a:xfrm>
                    <a:off x="9647005" y="2224293"/>
                    <a:ext cx="632960" cy="403114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1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ko-KR" sz="900" dirty="0"/>
                      <a:t>(</a:t>
                    </a:r>
                    <a:r>
                      <a:rPr lang="ko-KR" altLang="en-US" sz="900" dirty="0"/>
                      <a:t>확률</a:t>
                    </a:r>
                    <a:r>
                      <a:rPr lang="en-US" altLang="ko-KR" sz="900" dirty="0"/>
                      <a:t>)</a:t>
                    </a:r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39" name="사각형: 둥근 모서리 138">
                    <a:extLst>
                      <a:ext uri="{FF2B5EF4-FFF2-40B4-BE49-F238E27FC236}">
                        <a16:creationId xmlns:a16="http://schemas.microsoft.com/office/drawing/2014/main" id="{24C2CA5F-97AE-4C9C-B7C1-57D4465A07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7005" y="2224293"/>
                    <a:ext cx="632960" cy="403114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사각형: 둥근 모서리 139">
                    <a:extLst>
                      <a:ext uri="{FF2B5EF4-FFF2-40B4-BE49-F238E27FC236}">
                        <a16:creationId xmlns:a16="http://schemas.microsoft.com/office/drawing/2014/main" id="{117DFA6B-4DAB-4AAE-8D88-760BFBF18D11}"/>
                      </a:ext>
                    </a:extLst>
                  </p:cNvPr>
                  <p:cNvSpPr/>
                  <p:nvPr/>
                </p:nvSpPr>
                <p:spPr>
                  <a:xfrm>
                    <a:off x="9647005" y="5422088"/>
                    <a:ext cx="632960" cy="403114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1600" b="0" i="1" dirty="0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en-US" altLang="ko-KR" sz="16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40" name="사각형: 둥근 모서리 139">
                    <a:extLst>
                      <a:ext uri="{FF2B5EF4-FFF2-40B4-BE49-F238E27FC236}">
                        <a16:creationId xmlns:a16="http://schemas.microsoft.com/office/drawing/2014/main" id="{117DFA6B-4DAB-4AAE-8D88-760BFBF18D1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7005" y="5422088"/>
                    <a:ext cx="632960" cy="403114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사각형: 둥근 모서리 140">
                    <a:extLst>
                      <a:ext uri="{FF2B5EF4-FFF2-40B4-BE49-F238E27FC236}">
                        <a16:creationId xmlns:a16="http://schemas.microsoft.com/office/drawing/2014/main" id="{77506EA9-51AA-4A62-9B5F-64778ABCC626}"/>
                      </a:ext>
                    </a:extLst>
                  </p:cNvPr>
                  <p:cNvSpPr/>
                  <p:nvPr/>
                </p:nvSpPr>
                <p:spPr>
                  <a:xfrm>
                    <a:off x="9647005" y="5021297"/>
                    <a:ext cx="632960" cy="403114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999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41" name="사각형: 둥근 모서리 140">
                    <a:extLst>
                      <a:ext uri="{FF2B5EF4-FFF2-40B4-BE49-F238E27FC236}">
                        <a16:creationId xmlns:a16="http://schemas.microsoft.com/office/drawing/2014/main" id="{77506EA9-51AA-4A62-9B5F-64778ABCC6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7005" y="5021297"/>
                    <a:ext cx="632960" cy="403114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 b="-289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사각형: 둥근 모서리 141">
                    <a:extLst>
                      <a:ext uri="{FF2B5EF4-FFF2-40B4-BE49-F238E27FC236}">
                        <a16:creationId xmlns:a16="http://schemas.microsoft.com/office/drawing/2014/main" id="{8E5D08BC-BDB8-4DCE-9870-AAEE5FBD66CF}"/>
                      </a:ext>
                    </a:extLst>
                  </p:cNvPr>
                  <p:cNvSpPr/>
                  <p:nvPr/>
                </p:nvSpPr>
                <p:spPr>
                  <a:xfrm>
                    <a:off x="9647005" y="2627407"/>
                    <a:ext cx="632960" cy="403114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42" name="사각형: 둥근 모서리 141">
                    <a:extLst>
                      <a:ext uri="{FF2B5EF4-FFF2-40B4-BE49-F238E27FC236}">
                        <a16:creationId xmlns:a16="http://schemas.microsoft.com/office/drawing/2014/main" id="{8E5D08BC-BDB8-4DCE-9870-AAEE5FBD66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7005" y="2627407"/>
                    <a:ext cx="632960" cy="403114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 b="-29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1135EE4-A84A-44B7-86E0-08425D83157F}"/>
                  </a:ext>
                </a:extLst>
              </p:cNvPr>
              <p:cNvSpPr txBox="1"/>
              <p:nvPr/>
            </p:nvSpPr>
            <p:spPr>
              <a:xfrm>
                <a:off x="9798744" y="3679929"/>
                <a:ext cx="461665" cy="6355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ko-KR" dirty="0"/>
                  <a:t>… …</a:t>
                </a:r>
                <a:endParaRPr lang="ko-KR" altLang="en-US" dirty="0"/>
              </a:p>
            </p:txBody>
          </p: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A302A33A-052A-4A74-86FA-6129DFD3C91F}"/>
                  </a:ext>
                </a:extLst>
              </p:cNvPr>
              <p:cNvCxnSpPr>
                <a:stCxn id="45" idx="3"/>
                <a:endCxn id="142" idx="1"/>
              </p:cNvCxnSpPr>
              <p:nvPr/>
            </p:nvCxnSpPr>
            <p:spPr>
              <a:xfrm>
                <a:off x="8256887" y="2802924"/>
                <a:ext cx="1390118" cy="2604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BA0BE9AA-0060-4BF7-B346-8959A8C1A72C}"/>
                  </a:ext>
                </a:extLst>
              </p:cNvPr>
              <p:cNvCxnSpPr>
                <a:stCxn id="45" idx="3"/>
                <a:endCxn id="139" idx="1"/>
              </p:cNvCxnSpPr>
              <p:nvPr/>
            </p:nvCxnSpPr>
            <p:spPr>
              <a:xfrm flipV="1">
                <a:off x="8256887" y="2425850"/>
                <a:ext cx="1390118" cy="377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23C0839A-5759-46B8-AC81-77F91C58E63E}"/>
                  </a:ext>
                </a:extLst>
              </p:cNvPr>
              <p:cNvCxnSpPr>
                <a:stCxn id="45" idx="3"/>
                <a:endCxn id="141" idx="1"/>
              </p:cNvCxnSpPr>
              <p:nvPr/>
            </p:nvCxnSpPr>
            <p:spPr>
              <a:xfrm>
                <a:off x="8256887" y="2802924"/>
                <a:ext cx="1390118" cy="24199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382B825C-BD6B-46FE-A445-1C6587AEF278}"/>
                  </a:ext>
                </a:extLst>
              </p:cNvPr>
              <p:cNvCxnSpPr>
                <a:stCxn id="45" idx="3"/>
                <a:endCxn id="140" idx="1"/>
              </p:cNvCxnSpPr>
              <p:nvPr/>
            </p:nvCxnSpPr>
            <p:spPr>
              <a:xfrm>
                <a:off x="8256887" y="2802924"/>
                <a:ext cx="1390118" cy="28207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761AEB28-D711-4BD0-9E9B-E594C7CAFC18}"/>
                  </a:ext>
                </a:extLst>
              </p:cNvPr>
              <p:cNvCxnSpPr>
                <a:stCxn id="46" idx="3"/>
                <a:endCxn id="142" idx="1"/>
              </p:cNvCxnSpPr>
              <p:nvPr/>
            </p:nvCxnSpPr>
            <p:spPr>
              <a:xfrm flipV="1">
                <a:off x="8256887" y="2828964"/>
                <a:ext cx="1390118" cy="23987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3F0DD40E-651C-4003-A0AF-A47F4D85C87B}"/>
                  </a:ext>
                </a:extLst>
              </p:cNvPr>
              <p:cNvCxnSpPr>
                <a:stCxn id="46" idx="3"/>
                <a:endCxn id="140" idx="1"/>
              </p:cNvCxnSpPr>
              <p:nvPr/>
            </p:nvCxnSpPr>
            <p:spPr>
              <a:xfrm>
                <a:off x="8256887" y="5227717"/>
                <a:ext cx="1390118" cy="3959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id="{E2ECB4DF-B6A6-4A66-B1CD-620D4A8F5790}"/>
                  </a:ext>
                </a:extLst>
              </p:cNvPr>
              <p:cNvCxnSpPr>
                <a:stCxn id="48" idx="3"/>
                <a:endCxn id="142" idx="1"/>
              </p:cNvCxnSpPr>
              <p:nvPr/>
            </p:nvCxnSpPr>
            <p:spPr>
              <a:xfrm flipV="1">
                <a:off x="8256887" y="2828964"/>
                <a:ext cx="1390118" cy="377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D3B0E490-63FD-4C3E-A279-183FCFBC0C88}"/>
                  </a:ext>
                </a:extLst>
              </p:cNvPr>
              <p:cNvCxnSpPr>
                <a:cxnSpLocks/>
                <a:stCxn id="46" idx="3"/>
                <a:endCxn id="141" idx="1"/>
              </p:cNvCxnSpPr>
              <p:nvPr/>
            </p:nvCxnSpPr>
            <p:spPr>
              <a:xfrm flipV="1">
                <a:off x="8256887" y="5222854"/>
                <a:ext cx="1390118" cy="48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B3B8CDAA-89EE-4287-B340-DC70A32202CB}"/>
                  </a:ext>
                </a:extLst>
              </p:cNvPr>
              <p:cNvCxnSpPr>
                <a:stCxn id="47" idx="3"/>
                <a:endCxn id="142" idx="1"/>
              </p:cNvCxnSpPr>
              <p:nvPr/>
            </p:nvCxnSpPr>
            <p:spPr>
              <a:xfrm flipV="1">
                <a:off x="8256887" y="2828964"/>
                <a:ext cx="1390118" cy="19979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DE8148EB-40CE-43C0-B4EB-B1807899344C}"/>
                  </a:ext>
                </a:extLst>
              </p:cNvPr>
              <p:cNvCxnSpPr>
                <a:stCxn id="47" idx="3"/>
                <a:endCxn id="139" idx="1"/>
              </p:cNvCxnSpPr>
              <p:nvPr/>
            </p:nvCxnSpPr>
            <p:spPr>
              <a:xfrm flipV="1">
                <a:off x="8256887" y="2425850"/>
                <a:ext cx="1390118" cy="24010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id="{12375E2B-9685-4B36-AF63-C1699AD2ACAC}"/>
                  </a:ext>
                </a:extLst>
              </p:cNvPr>
              <p:cNvCxnSpPr>
                <a:stCxn id="47" idx="3"/>
                <a:endCxn id="141" idx="1"/>
              </p:cNvCxnSpPr>
              <p:nvPr/>
            </p:nvCxnSpPr>
            <p:spPr>
              <a:xfrm>
                <a:off x="8256887" y="4826926"/>
                <a:ext cx="1390118" cy="3959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2794BFD4-0404-4902-AE37-ADA69878264E}"/>
                  </a:ext>
                </a:extLst>
              </p:cNvPr>
              <p:cNvCxnSpPr>
                <a:stCxn id="46" idx="3"/>
                <a:endCxn id="139" idx="1"/>
              </p:cNvCxnSpPr>
              <p:nvPr/>
            </p:nvCxnSpPr>
            <p:spPr>
              <a:xfrm flipV="1">
                <a:off x="8256887" y="2425850"/>
                <a:ext cx="1390118" cy="28018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FCAEC219-BF8F-4D81-B841-D93F15C260D6}"/>
                  </a:ext>
                </a:extLst>
              </p:cNvPr>
              <p:cNvCxnSpPr>
                <a:stCxn id="47" idx="3"/>
                <a:endCxn id="140" idx="1"/>
              </p:cNvCxnSpPr>
              <p:nvPr/>
            </p:nvCxnSpPr>
            <p:spPr>
              <a:xfrm>
                <a:off x="8256887" y="4826926"/>
                <a:ext cx="1390118" cy="7967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64EC978D-3540-46B9-84E8-4C5BA29F96FB}"/>
                  </a:ext>
                </a:extLst>
              </p:cNvPr>
              <p:cNvCxnSpPr>
                <a:cxnSpLocks/>
                <a:stCxn id="48" idx="3"/>
                <a:endCxn id="139" idx="1"/>
              </p:cNvCxnSpPr>
              <p:nvPr/>
            </p:nvCxnSpPr>
            <p:spPr>
              <a:xfrm flipV="1">
                <a:off x="8256887" y="2425850"/>
                <a:ext cx="1390118" cy="7801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>
                <a:extLst>
                  <a:ext uri="{FF2B5EF4-FFF2-40B4-BE49-F238E27FC236}">
                    <a16:creationId xmlns:a16="http://schemas.microsoft.com/office/drawing/2014/main" id="{A749508B-75A4-403C-BCF5-5C64C5BE863E}"/>
                  </a:ext>
                </a:extLst>
              </p:cNvPr>
              <p:cNvCxnSpPr>
                <a:stCxn id="48" idx="3"/>
                <a:endCxn id="140" idx="1"/>
              </p:cNvCxnSpPr>
              <p:nvPr/>
            </p:nvCxnSpPr>
            <p:spPr>
              <a:xfrm>
                <a:off x="8256887" y="3206038"/>
                <a:ext cx="1390118" cy="2417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41C44E30-F77E-4BA9-A1A5-0555738AD727}"/>
                  </a:ext>
                </a:extLst>
              </p:cNvPr>
              <p:cNvCxnSpPr>
                <a:stCxn id="48" idx="3"/>
                <a:endCxn id="141" idx="1"/>
              </p:cNvCxnSpPr>
              <p:nvPr/>
            </p:nvCxnSpPr>
            <p:spPr>
              <a:xfrm>
                <a:off x="8256887" y="3206038"/>
                <a:ext cx="1390118" cy="20168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1D7FC2D-F889-4338-AD76-53372F1372F9}"/>
                  </a:ext>
                </a:extLst>
              </p:cNvPr>
              <p:cNvSpPr txBox="1"/>
              <p:nvPr/>
            </p:nvSpPr>
            <p:spPr>
              <a:xfrm>
                <a:off x="8329500" y="1718498"/>
                <a:ext cx="12448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Fully</a:t>
                </a:r>
              </a:p>
              <a:p>
                <a:r>
                  <a:rPr lang="en-US" altLang="ko-KR" sz="1600" dirty="0"/>
                  <a:t>Connected</a:t>
                </a:r>
                <a:endParaRPr lang="ko-KR" altLang="en-US" sz="1600" dirty="0"/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477FA7EB-C346-4DF0-B524-4363EED0C54A}"/>
                  </a:ext>
                </a:extLst>
              </p:cNvPr>
              <p:cNvSpPr txBox="1"/>
              <p:nvPr/>
            </p:nvSpPr>
            <p:spPr>
              <a:xfrm>
                <a:off x="6977839" y="5649191"/>
                <a:ext cx="22155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Node </a:t>
                </a:r>
                <a:r>
                  <a:rPr lang="ko-KR" altLang="en-US" sz="1400" dirty="0"/>
                  <a:t>개수</a:t>
                </a:r>
                <a:endParaRPr lang="en-US" altLang="ko-KR" sz="1400" dirty="0"/>
              </a:p>
              <a:p>
                <a:r>
                  <a:rPr lang="en-US" altLang="ko-KR" sz="1400" dirty="0"/>
                  <a:t>-&gt; FINAL_HIDDEN_SIZE</a:t>
                </a:r>
                <a:endParaRPr lang="ko-KR" altLang="en-US" sz="1400" dirty="0"/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91D28B8D-5E38-4EA9-A12C-10BD4AEA6DC5}"/>
                  </a:ext>
                </a:extLst>
              </p:cNvPr>
              <p:cNvSpPr txBox="1"/>
              <p:nvPr/>
            </p:nvSpPr>
            <p:spPr>
              <a:xfrm>
                <a:off x="4184369" y="6028343"/>
                <a:ext cx="24769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Node </a:t>
                </a:r>
                <a:r>
                  <a:rPr lang="ko-KR" altLang="en-US" sz="1400" dirty="0"/>
                  <a:t>개수</a:t>
                </a:r>
                <a:endParaRPr lang="en-US" altLang="ko-KR" sz="1400" dirty="0"/>
              </a:p>
              <a:p>
                <a:r>
                  <a:rPr lang="en-US" altLang="ko-KR" sz="1400" dirty="0"/>
                  <a:t>-&gt; SECOND_OUTPUT_SIZE</a:t>
                </a:r>
                <a:endParaRPr lang="ko-KR" altLang="en-US" sz="1400" dirty="0"/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4A611D0A-6659-43CA-939B-FE3CF707A2EF}"/>
                  </a:ext>
                </a:extLst>
              </p:cNvPr>
              <p:cNvSpPr txBox="1"/>
              <p:nvPr/>
            </p:nvSpPr>
            <p:spPr>
              <a:xfrm>
                <a:off x="3880495" y="1050707"/>
                <a:ext cx="22091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Node </a:t>
                </a:r>
                <a:r>
                  <a:rPr lang="ko-KR" altLang="en-US" sz="1400" dirty="0"/>
                  <a:t>개수</a:t>
                </a:r>
                <a:endParaRPr lang="en-US" altLang="ko-KR" sz="1400" dirty="0"/>
              </a:p>
              <a:p>
                <a:r>
                  <a:rPr lang="en-US" altLang="ko-KR" sz="1400" dirty="0"/>
                  <a:t>-&gt; FIRST_OUTPUT_SIZE</a:t>
                </a:r>
                <a:endParaRPr lang="ko-KR" altLang="en-US" sz="1400" dirty="0"/>
              </a:p>
            </p:txBody>
          </p:sp>
        </p:grp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DF6B35F2-0562-4533-8DA9-A4A95418673E}"/>
                </a:ext>
              </a:extLst>
            </p:cNvPr>
            <p:cNvCxnSpPr>
              <a:cxnSpLocks/>
              <a:stCxn id="29" idx="3"/>
              <a:endCxn id="39" idx="1"/>
            </p:cNvCxnSpPr>
            <p:nvPr/>
          </p:nvCxnSpPr>
          <p:spPr>
            <a:xfrm>
              <a:off x="3472863" y="4637171"/>
              <a:ext cx="1283745" cy="1532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90F72426-CD9A-4D60-B2B9-6F8F56251606}"/>
                </a:ext>
              </a:extLst>
            </p:cNvPr>
            <p:cNvCxnSpPr>
              <a:cxnSpLocks/>
              <a:stCxn id="29" idx="3"/>
              <a:endCxn id="40" idx="1"/>
            </p:cNvCxnSpPr>
            <p:nvPr/>
          </p:nvCxnSpPr>
          <p:spPr>
            <a:xfrm>
              <a:off x="3472863" y="4637171"/>
              <a:ext cx="1283745" cy="563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098FD186-2DFF-4D2A-A806-D467A5070439}"/>
                </a:ext>
              </a:extLst>
            </p:cNvPr>
            <p:cNvCxnSpPr>
              <a:cxnSpLocks/>
              <a:stCxn id="29" idx="3"/>
              <a:endCxn id="41" idx="1"/>
            </p:cNvCxnSpPr>
            <p:nvPr/>
          </p:nvCxnSpPr>
          <p:spPr>
            <a:xfrm>
              <a:off x="3472863" y="4637171"/>
              <a:ext cx="1283745" cy="12763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0D61309B-2AF9-4754-9B4D-040030229AA5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3479225" y="4997264"/>
              <a:ext cx="1277383" cy="9162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40A48843-CF71-4284-98FB-5E48B2427C97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3472863" y="5011914"/>
              <a:ext cx="1283745" cy="1886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DEB4DC80-93A3-4426-A3E4-6C5DF7C19D95}"/>
                </a:ext>
              </a:extLst>
            </p:cNvPr>
            <p:cNvCxnSpPr>
              <a:cxnSpLocks/>
              <a:stCxn id="30" idx="3"/>
              <a:endCxn id="39" idx="1"/>
            </p:cNvCxnSpPr>
            <p:nvPr/>
          </p:nvCxnSpPr>
          <p:spPr>
            <a:xfrm flipV="1">
              <a:off x="3472863" y="4790378"/>
              <a:ext cx="1283745" cy="2215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3F7F7519-1257-4791-A4E2-5EC9C0686669}"/>
                </a:ext>
              </a:extLst>
            </p:cNvPr>
            <p:cNvCxnSpPr>
              <a:cxnSpLocks/>
              <a:stCxn id="31" idx="3"/>
              <a:endCxn id="39" idx="1"/>
            </p:cNvCxnSpPr>
            <p:nvPr/>
          </p:nvCxnSpPr>
          <p:spPr>
            <a:xfrm flipV="1">
              <a:off x="3472863" y="4790378"/>
              <a:ext cx="1283745" cy="1397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5D77A740-5FCD-4CE4-8144-80FCD12D7F02}"/>
                </a:ext>
              </a:extLst>
            </p:cNvPr>
            <p:cNvCxnSpPr>
              <a:cxnSpLocks/>
              <a:stCxn id="31" idx="3"/>
              <a:endCxn id="40" idx="1"/>
            </p:cNvCxnSpPr>
            <p:nvPr/>
          </p:nvCxnSpPr>
          <p:spPr>
            <a:xfrm flipV="1">
              <a:off x="3472863" y="5200595"/>
              <a:ext cx="1283745" cy="9869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95591598-A3D3-4A30-99A1-301552FF129F}"/>
                </a:ext>
              </a:extLst>
            </p:cNvPr>
            <p:cNvCxnSpPr>
              <a:cxnSpLocks/>
              <a:stCxn id="31" idx="3"/>
              <a:endCxn id="41" idx="1"/>
            </p:cNvCxnSpPr>
            <p:nvPr/>
          </p:nvCxnSpPr>
          <p:spPr>
            <a:xfrm flipV="1">
              <a:off x="3472863" y="5913476"/>
              <a:ext cx="1283745" cy="2740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713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84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Rnn_prefetcher_2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0F65CA1-5DE8-4108-9A7A-814EC0B65E64}"/>
              </a:ext>
            </a:extLst>
          </p:cNvPr>
          <p:cNvSpPr txBox="1"/>
          <p:nvPr/>
        </p:nvSpPr>
        <p:spPr>
          <a:xfrm>
            <a:off x="657726" y="1348033"/>
            <a:ext cx="515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address_binary_input</a:t>
            </a:r>
            <a:r>
              <a:rPr lang="ko-KR" altLang="en-US" dirty="0"/>
              <a:t>의 정보를 넣어준 이유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pic>
        <p:nvPicPr>
          <p:cNvPr id="3" name="그림 2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C560BC06-E299-450C-877E-D109F77AD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1" t="33331" r="62429" b="29359"/>
          <a:stretch/>
        </p:blipFill>
        <p:spPr>
          <a:xfrm>
            <a:off x="1054769" y="2176859"/>
            <a:ext cx="3981122" cy="2860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DBF972-D7F8-45E5-97B0-419475EA3D4A}"/>
              </a:ext>
            </a:extLst>
          </p:cNvPr>
          <p:cNvSpPr txBox="1"/>
          <p:nvPr/>
        </p:nvSpPr>
        <p:spPr>
          <a:xfrm>
            <a:off x="1881606" y="5256760"/>
            <a:ext cx="270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같은 벤치마크는 비슷한 주소 접근을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9" name="그림 18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795394B9-8ADC-4213-8FAF-29098555F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8" t="48002" r="68853" b="20883"/>
          <a:stretch/>
        </p:blipFill>
        <p:spPr>
          <a:xfrm>
            <a:off x="6293561" y="2010851"/>
            <a:ext cx="4404788" cy="31923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DEC96B9-7D92-4583-850C-ABBCF4023197}"/>
              </a:ext>
            </a:extLst>
          </p:cNvPr>
          <p:cNvSpPr txBox="1"/>
          <p:nvPr/>
        </p:nvSpPr>
        <p:spPr>
          <a:xfrm>
            <a:off x="6679803" y="5256760"/>
            <a:ext cx="4018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이 벤치마크에 대해서는 왼쪽 벤치마크에 비해 잘 예측하지 못할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" name="그림 23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EAD76B53-F84D-419E-B43C-F9582B18E1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13" t="43542" r="62420" b="19965"/>
          <a:stretch/>
        </p:blipFill>
        <p:spPr>
          <a:xfrm>
            <a:off x="1047517" y="2176859"/>
            <a:ext cx="4078198" cy="28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17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78E1DBB-13E2-4867-9811-D7425012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B557EB-C578-416A-92EE-78FECCB949BA}"/>
              </a:ext>
            </a:extLst>
          </p:cNvPr>
          <p:cNvGrpSpPr/>
          <p:nvPr/>
        </p:nvGrpSpPr>
        <p:grpSpPr>
          <a:xfrm>
            <a:off x="440154" y="408177"/>
            <a:ext cx="3700046" cy="823724"/>
            <a:chOff x="389354" y="547877"/>
            <a:chExt cx="3700046" cy="8237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6D9CC6-945B-4BEF-90E1-EE553E70A42F}"/>
                </a:ext>
              </a:extLst>
            </p:cNvPr>
            <p:cNvSpPr/>
            <p:nvPr/>
          </p:nvSpPr>
          <p:spPr>
            <a:xfrm>
              <a:off x="389354" y="547877"/>
              <a:ext cx="3700046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EECFE1-1A00-4D67-9FB4-22FC31915675}"/>
                </a:ext>
              </a:extLst>
            </p:cNvPr>
            <p:cNvSpPr txBox="1"/>
            <p:nvPr/>
          </p:nvSpPr>
          <p:spPr>
            <a:xfrm>
              <a:off x="567305" y="714705"/>
              <a:ext cx="3344144" cy="479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목차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E1892D3-4436-43F1-8740-AEBFB858AD41}"/>
              </a:ext>
            </a:extLst>
          </p:cNvPr>
          <p:cNvCxnSpPr>
            <a:cxnSpLocks/>
          </p:cNvCxnSpPr>
          <p:nvPr/>
        </p:nvCxnSpPr>
        <p:spPr>
          <a:xfrm>
            <a:off x="389354" y="1625600"/>
            <a:ext cx="570664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2BB20F-FE40-4D0B-A9CC-91C252B14083}"/>
              </a:ext>
            </a:extLst>
          </p:cNvPr>
          <p:cNvGrpSpPr/>
          <p:nvPr/>
        </p:nvGrpSpPr>
        <p:grpSpPr>
          <a:xfrm>
            <a:off x="440154" y="2230106"/>
            <a:ext cx="5124929" cy="690146"/>
            <a:chOff x="440154" y="2095500"/>
            <a:chExt cx="5124929" cy="69014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09F5C2F-BB1F-4D38-B2B6-B4A7F5E215DC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0A348F-3BB5-43F1-A55C-DDA4D457E7E0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2380DA-6342-490C-9DFF-163A21F81BD1}"/>
                </a:ext>
              </a:extLst>
            </p:cNvPr>
            <p:cNvSpPr txBox="1"/>
            <p:nvPr/>
          </p:nvSpPr>
          <p:spPr>
            <a:xfrm>
              <a:off x="1251594" y="2178963"/>
              <a:ext cx="43134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데이터의 구성과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train, test data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제작</a:t>
              </a:r>
              <a:endParaRPr lang="ko-KR" altLang="en-US" sz="2000" spc="-15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C26065-7565-44C4-B747-8CD3299F72A7}"/>
              </a:ext>
            </a:extLst>
          </p:cNvPr>
          <p:cNvGrpSpPr/>
          <p:nvPr/>
        </p:nvGrpSpPr>
        <p:grpSpPr>
          <a:xfrm>
            <a:off x="440154" y="3341187"/>
            <a:ext cx="3821688" cy="690146"/>
            <a:chOff x="440154" y="2095500"/>
            <a:chExt cx="3821688" cy="69014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C55D33-0CAD-4614-8632-70A10A37F09E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A5E395-D5DB-4B03-8B8E-60B1A41329C7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148239-00A2-4932-82B1-EF14501DD728}"/>
                </a:ext>
              </a:extLst>
            </p:cNvPr>
            <p:cNvSpPr txBox="1"/>
            <p:nvPr/>
          </p:nvSpPr>
          <p:spPr>
            <a:xfrm>
              <a:off x="1251594" y="2178963"/>
              <a:ext cx="30102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Rnn_prefetcher_1</a:t>
              </a:r>
              <a:endParaRPr lang="ko-KR" altLang="en-US" sz="2800" spc="-15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03C965-E688-465C-921F-C4F64167E8A9}"/>
              </a:ext>
            </a:extLst>
          </p:cNvPr>
          <p:cNvGrpSpPr/>
          <p:nvPr/>
        </p:nvGrpSpPr>
        <p:grpSpPr>
          <a:xfrm>
            <a:off x="440154" y="4452268"/>
            <a:ext cx="3821688" cy="690146"/>
            <a:chOff x="440154" y="2095500"/>
            <a:chExt cx="3821688" cy="69014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24C94C-5395-46F3-A365-649314DE0215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268A45-50A3-4F79-B09E-7CAC3ADBCF7B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1DDCBD-1FF9-423F-9399-0882363FC909}"/>
                </a:ext>
              </a:extLst>
            </p:cNvPr>
            <p:cNvSpPr txBox="1"/>
            <p:nvPr/>
          </p:nvSpPr>
          <p:spPr>
            <a:xfrm>
              <a:off x="1251594" y="2178963"/>
              <a:ext cx="30102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Rnn_prefetcher_2</a:t>
              </a:r>
              <a:endParaRPr lang="ko-KR" altLang="en-US" sz="2800" spc="-15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46844B-85D7-4CAF-A4BB-D62084828CC1}"/>
              </a:ext>
            </a:extLst>
          </p:cNvPr>
          <p:cNvGrpSpPr/>
          <p:nvPr/>
        </p:nvGrpSpPr>
        <p:grpSpPr>
          <a:xfrm>
            <a:off x="440154" y="5563349"/>
            <a:ext cx="3538469" cy="690146"/>
            <a:chOff x="440154" y="2095500"/>
            <a:chExt cx="3538469" cy="69014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3B00A1-8FD2-427A-929C-DF28A3B59150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0CA07C-0C1B-41A1-B942-69AE1A708120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FDC62B-D674-4BE6-A623-077AA5206CAF}"/>
                </a:ext>
              </a:extLst>
            </p:cNvPr>
            <p:cNvSpPr txBox="1"/>
            <p:nvPr/>
          </p:nvSpPr>
          <p:spPr>
            <a:xfrm>
              <a:off x="1251594" y="2178963"/>
              <a:ext cx="2727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</a:t>
              </a:r>
              <a:endParaRPr lang="ko-KR" altLang="en-US" sz="2800" spc="-15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4C1F1A1-404A-470B-9E30-C4347D243A5E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950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84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Rnn_prefetcher_2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91A61658-5014-4BF2-A6A9-84910E766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0" t="20344" r="34023" b="26848"/>
          <a:stretch/>
        </p:blipFill>
        <p:spPr>
          <a:xfrm>
            <a:off x="969390" y="1520767"/>
            <a:ext cx="9631127" cy="457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6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848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Rnn_prefetcher_2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A8638F0-E435-4B1B-BFBC-37080DD05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8" t="20714" r="49798" b="4561"/>
          <a:stretch/>
        </p:blipFill>
        <p:spPr>
          <a:xfrm>
            <a:off x="3054282" y="1420809"/>
            <a:ext cx="5392134" cy="51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6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531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hyperparameter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06B00C-D147-43B1-BDBB-0FE321CDE4D6}"/>
              </a:ext>
            </a:extLst>
          </p:cNvPr>
          <p:cNvSpPr txBox="1"/>
          <p:nvPr/>
        </p:nvSpPr>
        <p:spPr>
          <a:xfrm>
            <a:off x="669303" y="1480008"/>
            <a:ext cx="97096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Rnn_prefetcher_1</a:t>
            </a:r>
          </a:p>
          <a:p>
            <a:endParaRPr lang="en-US" altLang="ko-KR" dirty="0"/>
          </a:p>
          <a:p>
            <a:r>
              <a:rPr lang="en-US" altLang="ko-KR" dirty="0"/>
              <a:t>Batch size = [32, 64, 128]</a:t>
            </a:r>
          </a:p>
          <a:p>
            <a:r>
              <a:rPr lang="en-US" altLang="ko-KR" dirty="0"/>
              <a:t>Epoch num = [10, 15, 20, 25, 30]</a:t>
            </a:r>
          </a:p>
          <a:p>
            <a:endParaRPr lang="en-US" altLang="ko-KR" dirty="0"/>
          </a:p>
          <a:p>
            <a:r>
              <a:rPr lang="en-US" altLang="ko-KR" dirty="0"/>
              <a:t>2.   Rnn_prefetcher_2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FIRST_OUTPUT_SIZE = [64, 128, 256, 512]</a:t>
            </a:r>
          </a:p>
          <a:p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SECOND_OUTPUT_SIZE = [8, 16, 32]</a:t>
            </a:r>
          </a:p>
          <a:p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FINAL_HIDDEN_SIZE = [128, 256, 512]</a:t>
            </a:r>
          </a:p>
          <a:p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BATCH_SIZE = [32, 64, 128]</a:t>
            </a:r>
          </a:p>
          <a:p>
            <a:r>
              <a:rPr lang="en-US" altLang="ko-KR" dirty="0"/>
              <a:t>EPOCH_NUM = [10, 15, 20, 25, 30]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추후에 고려할 만한 </a:t>
            </a:r>
            <a:r>
              <a:rPr lang="en-US" altLang="ko-KR" dirty="0"/>
              <a:t>hyperparameter</a:t>
            </a:r>
            <a:r>
              <a:rPr lang="ko-KR" altLang="en-US" dirty="0"/>
              <a:t>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MAXLEN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address_binary_input</a:t>
            </a:r>
            <a:r>
              <a:rPr lang="ko-KR" altLang="en-US" dirty="0"/>
              <a:t>의 길이</a:t>
            </a:r>
            <a:endParaRPr lang="en-US" altLang="ko-KR" dirty="0"/>
          </a:p>
          <a:p>
            <a:r>
              <a:rPr lang="en-US" altLang="ko-KR" dirty="0"/>
              <a:t>EMBEDDING_DIM</a:t>
            </a:r>
          </a:p>
          <a:p>
            <a:r>
              <a:rPr lang="en-US" altLang="ko-KR" dirty="0"/>
              <a:t>RNN_UNITS</a:t>
            </a:r>
          </a:p>
        </p:txBody>
      </p:sp>
      <p:pic>
        <p:nvPicPr>
          <p:cNvPr id="6" name="그림 5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4F312A2F-A8CB-421B-9076-A6B6826F0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5" t="33595" r="63660" b="33703"/>
          <a:stretch/>
        </p:blipFill>
        <p:spPr>
          <a:xfrm>
            <a:off x="5841476" y="1687398"/>
            <a:ext cx="4710910" cy="29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5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4247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 Auto </a:t>
            </a:r>
            <a:r>
              <a:rPr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rnn_prefetcher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06B00C-D147-43B1-BDBB-0FE321CDE4D6}"/>
              </a:ext>
            </a:extLst>
          </p:cNvPr>
          <p:cNvSpPr txBox="1"/>
          <p:nvPr/>
        </p:nvSpPr>
        <p:spPr>
          <a:xfrm>
            <a:off x="863600" y="1239536"/>
            <a:ext cx="97096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위에서 정한 </a:t>
            </a:r>
            <a:r>
              <a:rPr lang="en-US" altLang="ko-KR" dirty="0"/>
              <a:t>hyperparameter</a:t>
            </a:r>
            <a:r>
              <a:rPr lang="ko-KR" altLang="en-US" dirty="0"/>
              <a:t>에 대해 자동적으로 </a:t>
            </a:r>
            <a:r>
              <a:rPr lang="en-US" altLang="ko-KR" dirty="0"/>
              <a:t>accuracy</a:t>
            </a:r>
            <a:r>
              <a:rPr lang="ko-KR" altLang="en-US" dirty="0"/>
              <a:t>를 측정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en-US" altLang="ko-KR" dirty="0" err="1"/>
              <a:t>epoch_num</a:t>
            </a:r>
            <a:r>
              <a:rPr lang="ko-KR" altLang="en-US" dirty="0"/>
              <a:t>은 </a:t>
            </a:r>
            <a:r>
              <a:rPr lang="en-US" altLang="ko-KR" dirty="0"/>
              <a:t>checkpoint</a:t>
            </a:r>
            <a:r>
              <a:rPr lang="ko-KR" altLang="en-US" dirty="0"/>
              <a:t>를 이용</a:t>
            </a:r>
            <a:r>
              <a:rPr lang="en-US" altLang="ko-KR" dirty="0"/>
              <a:t>, </a:t>
            </a:r>
            <a:r>
              <a:rPr lang="ko-KR" altLang="en-US" dirty="0"/>
              <a:t>나머지는 </a:t>
            </a:r>
            <a:r>
              <a:rPr lang="en-US" altLang="ko-KR" dirty="0"/>
              <a:t>for</a:t>
            </a:r>
            <a:r>
              <a:rPr lang="ko-KR" altLang="en-US" dirty="0"/>
              <a:t>문을 이용하여 </a:t>
            </a:r>
            <a:r>
              <a:rPr lang="en-US" altLang="ko-KR" dirty="0"/>
              <a:t>model</a:t>
            </a:r>
            <a:r>
              <a:rPr lang="ko-KR" altLang="en-US" dirty="0"/>
              <a:t>을 생성</a:t>
            </a:r>
            <a:endParaRPr lang="en-US" altLang="ko-KR" dirty="0"/>
          </a:p>
          <a:p>
            <a:r>
              <a:rPr lang="en-US" altLang="ko-KR" dirty="0"/>
              <a:t>-&gt; csv </a:t>
            </a:r>
            <a:r>
              <a:rPr lang="ko-KR" altLang="en-US" dirty="0"/>
              <a:t>파일 형태로 저장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처음에 데이터를 만들고 </a:t>
            </a:r>
            <a:r>
              <a:rPr lang="en-US" altLang="ko-KR" dirty="0"/>
              <a:t>accuracy</a:t>
            </a:r>
            <a:r>
              <a:rPr lang="ko-KR" altLang="en-US" dirty="0"/>
              <a:t>를 측정하는 것을 한 </a:t>
            </a:r>
            <a:r>
              <a:rPr lang="en-US" altLang="ko-KR" dirty="0" err="1"/>
              <a:t>py</a:t>
            </a:r>
            <a:r>
              <a:rPr lang="ko-KR" altLang="en-US" dirty="0"/>
              <a:t>파일에 작성했지만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코드가 중단될 경우</a:t>
            </a:r>
            <a:r>
              <a:rPr lang="en-US" altLang="ko-KR" dirty="0"/>
              <a:t>, </a:t>
            </a:r>
            <a:r>
              <a:rPr lang="ko-KR" altLang="en-US" dirty="0"/>
              <a:t>데이터를 처음부터 다시 만들게 되므로</a:t>
            </a:r>
            <a:r>
              <a:rPr lang="en-US" altLang="ko-KR" dirty="0"/>
              <a:t>, </a:t>
            </a:r>
            <a:r>
              <a:rPr lang="ko-KR" altLang="en-US" dirty="0"/>
              <a:t>이전에 쓰였던 데이터와 달라짐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데이터를 만드는 </a:t>
            </a:r>
            <a:r>
              <a:rPr lang="en-US" altLang="ko-KR" dirty="0" err="1"/>
              <a:t>py</a:t>
            </a:r>
            <a:r>
              <a:rPr lang="ko-KR" altLang="en-US" dirty="0"/>
              <a:t>파일과</a:t>
            </a:r>
            <a:r>
              <a:rPr lang="en-US" altLang="ko-KR" dirty="0"/>
              <a:t>, accuracy</a:t>
            </a:r>
            <a:r>
              <a:rPr lang="ko-KR" altLang="en-US" dirty="0"/>
              <a:t>를 측정하는 </a:t>
            </a:r>
            <a:r>
              <a:rPr lang="en-US" altLang="ko-KR" dirty="0" err="1"/>
              <a:t>py</a:t>
            </a:r>
            <a:r>
              <a:rPr lang="ko-KR" altLang="en-US" dirty="0"/>
              <a:t>파일을 따로 생성</a:t>
            </a:r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A400B5BC-59D8-400C-A1A5-FF70DC11E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68" t="46896" r="46688" b="17114"/>
          <a:stretch/>
        </p:blipFill>
        <p:spPr>
          <a:xfrm>
            <a:off x="1123443" y="3492487"/>
            <a:ext cx="3496883" cy="2515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297E5A-0BFA-4827-A399-5E205E689D39}"/>
              </a:ext>
            </a:extLst>
          </p:cNvPr>
          <p:cNvSpPr txBox="1"/>
          <p:nvPr/>
        </p:nvSpPr>
        <p:spPr>
          <a:xfrm>
            <a:off x="958242" y="6081337"/>
            <a:ext cx="382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Rnn_prefetcher_1 csv file example</a:t>
            </a:r>
            <a:endParaRPr lang="ko-KR" altLang="en-US" dirty="0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4A3256D7-E787-4737-85B9-3A302FBB9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20" t="24561" r="35515" b="37515"/>
          <a:stretch/>
        </p:blipFill>
        <p:spPr>
          <a:xfrm>
            <a:off x="5665510" y="3406992"/>
            <a:ext cx="4835951" cy="26008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4E7844-7359-4753-AB0E-3C2370AE6264}"/>
              </a:ext>
            </a:extLst>
          </p:cNvPr>
          <p:cNvSpPr txBox="1"/>
          <p:nvPr/>
        </p:nvSpPr>
        <p:spPr>
          <a:xfrm>
            <a:off x="6169843" y="6081337"/>
            <a:ext cx="382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Rnn_prefetcher_2 csv file example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09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4247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 Auto </a:t>
            </a:r>
            <a:r>
              <a:rPr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rnn_prefetcher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9E490E5-5B85-44F6-A0BB-F4105FB4B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2" t="21322" r="55959" b="53806"/>
          <a:stretch/>
        </p:blipFill>
        <p:spPr>
          <a:xfrm>
            <a:off x="1160379" y="1548064"/>
            <a:ext cx="2590657" cy="170576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A017990-F905-4D83-B484-D0175DC40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2" t="71691" r="55959" b="3748"/>
          <a:stretch/>
        </p:blipFill>
        <p:spPr>
          <a:xfrm>
            <a:off x="7262013" y="1548063"/>
            <a:ext cx="2590657" cy="1684421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81936EA-4591-437A-AD2B-B255D83A9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2" t="46536" r="55959" b="28592"/>
          <a:stretch/>
        </p:blipFill>
        <p:spPr>
          <a:xfrm>
            <a:off x="4211196" y="1548063"/>
            <a:ext cx="2590657" cy="1705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4FB014-C618-48F7-8DEB-A7DFA2FC79A4}"/>
              </a:ext>
            </a:extLst>
          </p:cNvPr>
          <p:cNvSpPr txBox="1"/>
          <p:nvPr/>
        </p:nvSpPr>
        <p:spPr>
          <a:xfrm>
            <a:off x="1160379" y="3625880"/>
            <a:ext cx="678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Seq_length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일 때 </a:t>
            </a:r>
            <a:r>
              <a:rPr lang="en-US" altLang="ko-KR" dirty="0"/>
              <a:t>hyperparameter</a:t>
            </a:r>
            <a:r>
              <a:rPr lang="ko-KR" altLang="en-US" dirty="0"/>
              <a:t>에 따른 </a:t>
            </a:r>
            <a:r>
              <a:rPr lang="en-US" altLang="ko-KR" dirty="0" err="1"/>
              <a:t>accuaracy</a:t>
            </a:r>
            <a:r>
              <a:rPr lang="ko-KR" altLang="en-US" dirty="0"/>
              <a:t>의 변화</a:t>
            </a:r>
          </a:p>
        </p:txBody>
      </p:sp>
    </p:spTree>
    <p:extLst>
      <p:ext uri="{BB962C8B-B14F-4D97-AF65-F5344CB8AC3E}">
        <p14:creationId xmlns:p14="http://schemas.microsoft.com/office/powerpoint/2010/main" val="3487423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앞으로 진행해야 할 과제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06B00C-D147-43B1-BDBB-0FE321CDE4D6}"/>
              </a:ext>
            </a:extLst>
          </p:cNvPr>
          <p:cNvSpPr txBox="1"/>
          <p:nvPr/>
        </p:nvSpPr>
        <p:spPr>
          <a:xfrm>
            <a:off x="669303" y="1480008"/>
            <a:ext cx="97096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Output</a:t>
            </a:r>
            <a:r>
              <a:rPr lang="ko-KR" altLang="en-US" dirty="0"/>
              <a:t>을 다음 </a:t>
            </a:r>
            <a:r>
              <a:rPr lang="en-US" altLang="ko-KR" dirty="0"/>
              <a:t>delta </a:t>
            </a:r>
            <a:r>
              <a:rPr lang="ko-KR" altLang="en-US" dirty="0"/>
              <a:t>값만 넣어주었지만</a:t>
            </a:r>
            <a:r>
              <a:rPr lang="en-US" altLang="ko-KR" dirty="0"/>
              <a:t>, </a:t>
            </a:r>
            <a:r>
              <a:rPr lang="ko-KR" altLang="en-US" dirty="0"/>
              <a:t>다음 나올 주소 차이를</a:t>
            </a:r>
            <a:r>
              <a:rPr lang="en-US" altLang="ko-KR" dirty="0"/>
              <a:t> n</a:t>
            </a:r>
            <a:r>
              <a:rPr lang="ko-KR" altLang="en-US" dirty="0"/>
              <a:t>개를 한번에 넣어준다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예를 들어 주소</a:t>
            </a:r>
            <a:r>
              <a:rPr lang="en-US" altLang="ko-KR" dirty="0"/>
              <a:t> 100, 200, 300</a:t>
            </a:r>
            <a:r>
              <a:rPr lang="ko-KR" altLang="en-US" dirty="0"/>
              <a:t>에 접근했고 </a:t>
            </a:r>
            <a:r>
              <a:rPr lang="en-US" altLang="ko-KR" dirty="0"/>
              <a:t>350, 250, 450 </a:t>
            </a:r>
            <a:r>
              <a:rPr lang="ko-KR" altLang="en-US" dirty="0"/>
              <a:t>주소에 접근하는 것을 예측해야 한다면</a:t>
            </a:r>
            <a:r>
              <a:rPr lang="en-US" altLang="ko-KR" dirty="0"/>
              <a:t>, output array</a:t>
            </a:r>
            <a:r>
              <a:rPr lang="ko-KR" altLang="en-US" dirty="0"/>
              <a:t>에 </a:t>
            </a:r>
            <a:r>
              <a:rPr lang="en-US" altLang="ko-KR" dirty="0"/>
              <a:t>50 + 500, -50 + 500, 150 + 500</a:t>
            </a:r>
            <a:r>
              <a:rPr lang="ko-KR" altLang="en-US" dirty="0"/>
              <a:t>에 해당하는 </a:t>
            </a:r>
            <a:r>
              <a:rPr lang="en-US" altLang="ko-KR" dirty="0"/>
              <a:t>index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을 넣어 </a:t>
            </a:r>
            <a:r>
              <a:rPr lang="en-US" altLang="ko-KR" dirty="0"/>
              <a:t>output</a:t>
            </a:r>
            <a:r>
              <a:rPr lang="ko-KR" altLang="en-US" dirty="0"/>
              <a:t>을 만든다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원래는 다음 주소 값만 예측하기 때문에 </a:t>
            </a:r>
            <a:r>
              <a:rPr lang="en-US" altLang="ko-KR" dirty="0"/>
              <a:t>50 + 500</a:t>
            </a:r>
            <a:r>
              <a:rPr lang="ko-KR" altLang="en-US" dirty="0"/>
              <a:t>에 해당하는 </a:t>
            </a:r>
            <a:r>
              <a:rPr lang="en-US" altLang="ko-KR" dirty="0"/>
              <a:t>index</a:t>
            </a:r>
            <a:r>
              <a:rPr lang="ko-KR" altLang="en-US" dirty="0"/>
              <a:t>에만 </a:t>
            </a:r>
            <a:r>
              <a:rPr lang="en-US" altLang="ko-KR" dirty="0"/>
              <a:t>1</a:t>
            </a:r>
            <a:r>
              <a:rPr lang="ko-KR" altLang="en-US" dirty="0"/>
              <a:t>이 들어가 있었다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en-US" altLang="ko-KR" dirty="0"/>
              <a:t>-&gt; Timeliness</a:t>
            </a:r>
            <a:r>
              <a:rPr lang="ko-KR" altLang="en-US" dirty="0"/>
              <a:t>를 고려해주기 위해</a:t>
            </a:r>
            <a:r>
              <a:rPr lang="en-US" altLang="ko-KR" dirty="0"/>
              <a:t>, </a:t>
            </a:r>
            <a:r>
              <a:rPr lang="ko-KR" altLang="en-US" dirty="0"/>
              <a:t>위의 예제에서</a:t>
            </a:r>
            <a:r>
              <a:rPr lang="en-US" altLang="ko-KR" dirty="0"/>
              <a:t> 550</a:t>
            </a:r>
            <a:r>
              <a:rPr lang="ko-KR" altLang="en-US" dirty="0"/>
              <a:t>에 해당하는 </a:t>
            </a:r>
            <a:r>
              <a:rPr lang="en-US" altLang="ko-KR" dirty="0"/>
              <a:t>index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을 넣어주되</a:t>
            </a:r>
            <a:r>
              <a:rPr lang="en-US" altLang="ko-KR" dirty="0"/>
              <a:t>, 450, 650</a:t>
            </a:r>
            <a:r>
              <a:rPr lang="ko-KR" altLang="en-US" dirty="0"/>
              <a:t>에 해당하는</a:t>
            </a:r>
            <a:r>
              <a:rPr lang="en-US" altLang="ko-KR" dirty="0"/>
              <a:t> index</a:t>
            </a:r>
            <a:r>
              <a:rPr lang="ko-KR" altLang="en-US" dirty="0"/>
              <a:t>에는 점점 감소하는</a:t>
            </a:r>
            <a:r>
              <a:rPr lang="en-US" altLang="ko-KR" dirty="0"/>
              <a:t>(linear</a:t>
            </a:r>
            <a:r>
              <a:rPr lang="ko-KR" altLang="en-US" dirty="0"/>
              <a:t>하게</a:t>
            </a:r>
            <a:r>
              <a:rPr lang="en-US" altLang="ko-KR" dirty="0"/>
              <a:t>) </a:t>
            </a:r>
            <a:r>
              <a:rPr lang="ko-KR" altLang="en-US" dirty="0"/>
              <a:t>값을 넣어준다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이를 </a:t>
            </a:r>
            <a:r>
              <a:rPr lang="en-US" altLang="ko-KR" dirty="0" err="1"/>
              <a:t>colab</a:t>
            </a:r>
            <a:r>
              <a:rPr lang="ko-KR" altLang="en-US" dirty="0"/>
              <a:t>에서 구현하려 했지만</a:t>
            </a:r>
            <a:r>
              <a:rPr lang="en-US" altLang="ko-KR" dirty="0"/>
              <a:t>, </a:t>
            </a:r>
            <a:r>
              <a:rPr lang="ko-KR" altLang="en-US" dirty="0"/>
              <a:t>데이터를 </a:t>
            </a:r>
            <a:r>
              <a:rPr lang="en-US" altLang="ko-KR" dirty="0"/>
              <a:t>sequential</a:t>
            </a:r>
            <a:r>
              <a:rPr lang="ko-KR" altLang="en-US" dirty="0"/>
              <a:t>하게 나누지 않았고</a:t>
            </a:r>
            <a:r>
              <a:rPr lang="en-US" altLang="ko-KR" dirty="0"/>
              <a:t>, cache</a:t>
            </a:r>
            <a:r>
              <a:rPr lang="ko-KR" altLang="en-US" dirty="0"/>
              <a:t>를 직접 </a:t>
            </a:r>
            <a:r>
              <a:rPr lang="ko-KR" altLang="en-US" dirty="0" err="1"/>
              <a:t>구현해야되기</a:t>
            </a:r>
            <a:r>
              <a:rPr lang="ko-KR" altLang="en-US" dirty="0"/>
              <a:t> 때문에</a:t>
            </a:r>
            <a:r>
              <a:rPr lang="en-US" altLang="ko-KR" dirty="0"/>
              <a:t>, </a:t>
            </a:r>
            <a:r>
              <a:rPr lang="en-US" altLang="ko-KR" dirty="0" err="1"/>
              <a:t>ChampSim</a:t>
            </a:r>
            <a:r>
              <a:rPr lang="ko-KR" altLang="en-US" dirty="0"/>
              <a:t>으로 측정하기로 결정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102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앞으로 진행해야 할 과제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06B00C-D147-43B1-BDBB-0FE321CDE4D6}"/>
              </a:ext>
            </a:extLst>
          </p:cNvPr>
          <p:cNvSpPr txBox="1"/>
          <p:nvPr/>
        </p:nvSpPr>
        <p:spPr>
          <a:xfrm>
            <a:off x="669303" y="1480008"/>
            <a:ext cx="97096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ko-KR" altLang="en-US" dirty="0"/>
              <a:t>위의 </a:t>
            </a:r>
            <a:r>
              <a:rPr lang="en-US" altLang="ko-KR" dirty="0" err="1"/>
              <a:t>auto_prefetcher</a:t>
            </a:r>
            <a:r>
              <a:rPr lang="ko-KR" altLang="en-US" dirty="0"/>
              <a:t>를 이용하여</a:t>
            </a:r>
            <a:r>
              <a:rPr lang="en-US" altLang="ko-KR" dirty="0"/>
              <a:t> </a:t>
            </a:r>
            <a:r>
              <a:rPr lang="ko-KR" altLang="en-US" dirty="0"/>
              <a:t>최적의 </a:t>
            </a:r>
            <a:r>
              <a:rPr lang="en-US" altLang="ko-KR" dirty="0"/>
              <a:t>rnn_prefetcher_1,2 model</a:t>
            </a:r>
            <a:r>
              <a:rPr lang="ko-KR" altLang="en-US" dirty="0"/>
              <a:t>찾기</a:t>
            </a:r>
            <a:endParaRPr lang="en-US" altLang="ko-KR" dirty="0"/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en-US" altLang="ko-KR" dirty="0" err="1"/>
              <a:t>ChampSim</a:t>
            </a:r>
            <a:r>
              <a:rPr lang="ko-KR" altLang="en-US" dirty="0"/>
              <a:t>에 기본적으로 구현되어 있는 </a:t>
            </a:r>
            <a:r>
              <a:rPr lang="en-US" altLang="ko-KR" dirty="0" err="1"/>
              <a:t>NextLine</a:t>
            </a:r>
            <a:r>
              <a:rPr lang="en-US" altLang="ko-KR" dirty="0"/>
              <a:t> prefetcher</a:t>
            </a:r>
            <a:r>
              <a:rPr lang="ko-KR" altLang="en-US" dirty="0"/>
              <a:t>실행시켜 보기</a:t>
            </a:r>
            <a:endParaRPr lang="en-US" altLang="ko-KR" dirty="0"/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위에서 만든 </a:t>
            </a:r>
            <a:r>
              <a:rPr lang="en-US" altLang="ko-KR" dirty="0"/>
              <a:t>rnn_prefetcher_1,2 </a:t>
            </a:r>
            <a:r>
              <a:rPr lang="en-US" altLang="ko-KR" dirty="0" err="1"/>
              <a:t>ChampSim</a:t>
            </a:r>
            <a:r>
              <a:rPr lang="ko-KR" altLang="en-US" dirty="0"/>
              <a:t>에 구현해보기</a:t>
            </a:r>
            <a:endParaRPr lang="en-US" altLang="ko-KR" dirty="0"/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en-US" altLang="ko-KR" dirty="0"/>
              <a:t>Output</a:t>
            </a:r>
            <a:r>
              <a:rPr lang="ko-KR" altLang="en-US" dirty="0"/>
              <a:t>값의 길이를 벤치마크에 따라 </a:t>
            </a:r>
            <a:r>
              <a:rPr lang="ko-KR" altLang="en-US" dirty="0" err="1"/>
              <a:t>바꿔주기</a:t>
            </a:r>
            <a:endParaRPr lang="en-US" altLang="ko-KR" dirty="0"/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en-US" altLang="ko-KR" dirty="0"/>
              <a:t>3</a:t>
            </a:r>
            <a:r>
              <a:rPr lang="ko-KR" altLang="en-US" dirty="0"/>
              <a:t>번째 </a:t>
            </a:r>
            <a:r>
              <a:rPr lang="en-US" altLang="ko-KR" dirty="0"/>
              <a:t>prefetcher </a:t>
            </a:r>
            <a:r>
              <a:rPr lang="ko-KR" altLang="en-US" dirty="0"/>
              <a:t>구현해서 </a:t>
            </a:r>
            <a:r>
              <a:rPr lang="en-US" altLang="ko-KR" dirty="0" err="1"/>
              <a:t>ChampSim</a:t>
            </a:r>
            <a:r>
              <a:rPr lang="ko-KR" altLang="en-US" dirty="0"/>
              <a:t>에 구현하기</a:t>
            </a:r>
            <a:endParaRPr lang="en-US" altLang="ko-KR" dirty="0"/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en-US" altLang="ko-KR" dirty="0"/>
              <a:t>IP</a:t>
            </a:r>
            <a:r>
              <a:rPr lang="ko-KR" altLang="en-US" dirty="0"/>
              <a:t>를 고려하여 </a:t>
            </a:r>
            <a:r>
              <a:rPr lang="en-US" altLang="ko-KR" dirty="0"/>
              <a:t>model </a:t>
            </a:r>
            <a:r>
              <a:rPr lang="ko-KR" altLang="en-US" dirty="0"/>
              <a:t>구상해보기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475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E234F1-15F6-4E30-A12E-40056B7F701B}"/>
              </a:ext>
            </a:extLst>
          </p:cNvPr>
          <p:cNvSpPr txBox="1"/>
          <p:nvPr/>
        </p:nvSpPr>
        <p:spPr>
          <a:xfrm>
            <a:off x="4252386" y="2921168"/>
            <a:ext cx="36872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45282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78E1DBB-13E2-4867-9811-D7425012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B557EB-C578-416A-92EE-78FECCB949BA}"/>
              </a:ext>
            </a:extLst>
          </p:cNvPr>
          <p:cNvGrpSpPr/>
          <p:nvPr/>
        </p:nvGrpSpPr>
        <p:grpSpPr>
          <a:xfrm>
            <a:off x="440154" y="408177"/>
            <a:ext cx="3700046" cy="823724"/>
            <a:chOff x="389354" y="547877"/>
            <a:chExt cx="3700046" cy="8237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6D9CC6-945B-4BEF-90E1-EE553E70A42F}"/>
                </a:ext>
              </a:extLst>
            </p:cNvPr>
            <p:cNvSpPr/>
            <p:nvPr/>
          </p:nvSpPr>
          <p:spPr>
            <a:xfrm>
              <a:off x="389354" y="547877"/>
              <a:ext cx="3700046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EECFE1-1A00-4D67-9FB4-22FC31915675}"/>
                </a:ext>
              </a:extLst>
            </p:cNvPr>
            <p:cNvSpPr txBox="1"/>
            <p:nvPr/>
          </p:nvSpPr>
          <p:spPr>
            <a:xfrm>
              <a:off x="567305" y="714705"/>
              <a:ext cx="3344144" cy="479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목차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E1892D3-4436-43F1-8740-AEBFB858AD41}"/>
              </a:ext>
            </a:extLst>
          </p:cNvPr>
          <p:cNvCxnSpPr>
            <a:cxnSpLocks/>
          </p:cNvCxnSpPr>
          <p:nvPr/>
        </p:nvCxnSpPr>
        <p:spPr>
          <a:xfrm>
            <a:off x="389354" y="1625600"/>
            <a:ext cx="570664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2BB20F-FE40-4D0B-A9CC-91C252B14083}"/>
              </a:ext>
            </a:extLst>
          </p:cNvPr>
          <p:cNvGrpSpPr/>
          <p:nvPr/>
        </p:nvGrpSpPr>
        <p:grpSpPr>
          <a:xfrm>
            <a:off x="440154" y="2230106"/>
            <a:ext cx="4172745" cy="690146"/>
            <a:chOff x="440154" y="2095500"/>
            <a:chExt cx="4172745" cy="69014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09F5C2F-BB1F-4D38-B2B6-B4A7F5E215DC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0A348F-3BB5-43F1-A55C-DDA4D457E7E0}"/>
                </a:ext>
              </a:extLst>
            </p:cNvPr>
            <p:cNvSpPr txBox="1"/>
            <p:nvPr/>
          </p:nvSpPr>
          <p:spPr>
            <a:xfrm>
              <a:off x="561448" y="2117408"/>
              <a:ext cx="447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2380DA-6342-490C-9DFF-163A21F81BD1}"/>
                </a:ext>
              </a:extLst>
            </p:cNvPr>
            <p:cNvSpPr txBox="1"/>
            <p:nvPr/>
          </p:nvSpPr>
          <p:spPr>
            <a:xfrm>
              <a:off x="1251594" y="2178963"/>
              <a:ext cx="33613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Auto </a:t>
              </a:r>
              <a:r>
                <a:rPr lang="en-US" altLang="ko-KR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rnn_prefetcher</a:t>
              </a:r>
              <a:endParaRPr lang="ko-KR" altLang="en-US" sz="2800" spc="-15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C26065-7565-44C4-B747-8CD3299F72A7}"/>
              </a:ext>
            </a:extLst>
          </p:cNvPr>
          <p:cNvGrpSpPr/>
          <p:nvPr/>
        </p:nvGrpSpPr>
        <p:grpSpPr>
          <a:xfrm>
            <a:off x="440154" y="3341187"/>
            <a:ext cx="4884991" cy="690146"/>
            <a:chOff x="440154" y="2095500"/>
            <a:chExt cx="4884991" cy="69014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C55D33-0CAD-4614-8632-70A10A37F09E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A5E395-D5DB-4B03-8B8E-60B1A41329C7}"/>
                </a:ext>
              </a:extLst>
            </p:cNvPr>
            <p:cNvSpPr txBox="1"/>
            <p:nvPr/>
          </p:nvSpPr>
          <p:spPr>
            <a:xfrm>
              <a:off x="561448" y="2117408"/>
              <a:ext cx="447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148239-00A2-4932-82B1-EF14501DD728}"/>
                </a:ext>
              </a:extLst>
            </p:cNvPr>
            <p:cNvSpPr txBox="1"/>
            <p:nvPr/>
          </p:nvSpPr>
          <p:spPr>
            <a:xfrm>
              <a:off x="1251594" y="2178963"/>
              <a:ext cx="40735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앞으로 진행해야 할 과제</a:t>
              </a:r>
              <a:endParaRPr lang="ko-KR" altLang="en-US" sz="2800" spc="-15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4C1F1A1-404A-470B-9E30-C4347D243A5E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244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223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구성과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train, test data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0605622-E821-4C26-AB74-7A084B3DA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45" t="24387" r="45762" b="36072"/>
          <a:stretch/>
        </p:blipFill>
        <p:spPr>
          <a:xfrm>
            <a:off x="1276781" y="1579528"/>
            <a:ext cx="2894166" cy="441098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E50DC94-61AC-463F-87FB-27F7A5A62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94" t="45422" r="57369" b="23115"/>
          <a:stretch/>
        </p:blipFill>
        <p:spPr>
          <a:xfrm>
            <a:off x="5102679" y="2706147"/>
            <a:ext cx="3771901" cy="215775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0113146-9051-45DE-A79B-F05A815789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23" t="60701" r="42411" b="34973"/>
          <a:stretch/>
        </p:blipFill>
        <p:spPr>
          <a:xfrm>
            <a:off x="5102679" y="1981201"/>
            <a:ext cx="5470072" cy="296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FCC7C7-714D-45AF-8AF0-DFD02BBD791B}"/>
              </a:ext>
            </a:extLst>
          </p:cNvPr>
          <p:cNvSpPr txBox="1"/>
          <p:nvPr/>
        </p:nvSpPr>
        <p:spPr>
          <a:xfrm>
            <a:off x="1157897" y="6131378"/>
            <a:ext cx="313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Trace</a:t>
            </a:r>
            <a:r>
              <a:rPr lang="ko-KR" altLang="en-US" sz="1400" dirty="0"/>
              <a:t>파일에서 가져온 데이터 일부</a:t>
            </a:r>
          </a:p>
        </p:txBody>
      </p:sp>
    </p:spTree>
    <p:extLst>
      <p:ext uri="{BB962C8B-B14F-4D97-AF65-F5344CB8AC3E}">
        <p14:creationId xmlns:p14="http://schemas.microsoft.com/office/powerpoint/2010/main" val="19982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223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구성과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train, test data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0605622-E821-4C26-AB74-7A084B3DA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45" t="24387" r="45762" b="36072"/>
          <a:stretch/>
        </p:blipFill>
        <p:spPr>
          <a:xfrm>
            <a:off x="1276781" y="1579528"/>
            <a:ext cx="2894166" cy="4410989"/>
          </a:xfrm>
          <a:prstGeom prst="rect">
            <a:avLst/>
          </a:prstGeom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6F8BD64C-0ED2-4A6A-B18B-99C095858E3C}"/>
              </a:ext>
            </a:extLst>
          </p:cNvPr>
          <p:cNvCxnSpPr>
            <a:cxnSpLocks/>
            <a:stCxn id="3" idx="0"/>
            <a:endCxn id="5" idx="1"/>
          </p:cNvCxnSpPr>
          <p:nvPr/>
        </p:nvCxnSpPr>
        <p:spPr>
          <a:xfrm rot="5400000" flipH="1" flipV="1">
            <a:off x="3484637" y="632537"/>
            <a:ext cx="186219" cy="17077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0EF682B-8CCE-4117-AB75-6CA30AACFE46}"/>
              </a:ext>
            </a:extLst>
          </p:cNvPr>
          <p:cNvSpPr txBox="1"/>
          <p:nvPr/>
        </p:nvSpPr>
        <p:spPr>
          <a:xfrm>
            <a:off x="4431629" y="1208643"/>
            <a:ext cx="2269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64</a:t>
            </a:r>
            <a:r>
              <a:rPr lang="ko-KR" altLang="en-US" dirty="0"/>
              <a:t>로 나누어 떨어짐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1067647-DBB4-459C-B588-3DDE1A19C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6" t="23400" r="79157" b="15837"/>
          <a:stretch/>
        </p:blipFill>
        <p:spPr>
          <a:xfrm>
            <a:off x="4466295" y="1577975"/>
            <a:ext cx="1629705" cy="4167124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B3AF83-BA12-4932-9671-EEBEC3D41DC1}"/>
              </a:ext>
            </a:extLst>
          </p:cNvPr>
          <p:cNvCxnSpPr>
            <a:cxnSpLocks/>
          </p:cNvCxnSpPr>
          <p:nvPr/>
        </p:nvCxnSpPr>
        <p:spPr>
          <a:xfrm flipV="1">
            <a:off x="5471358" y="1820636"/>
            <a:ext cx="1325622" cy="8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5CC239-625D-454C-A38A-A530C71E3612}"/>
              </a:ext>
            </a:extLst>
          </p:cNvPr>
          <p:cNvCxnSpPr>
            <a:cxnSpLocks/>
          </p:cNvCxnSpPr>
          <p:nvPr/>
        </p:nvCxnSpPr>
        <p:spPr>
          <a:xfrm flipV="1">
            <a:off x="5425025" y="1829154"/>
            <a:ext cx="1380120" cy="151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F5DAF2-22FE-42C0-A7F3-FF7EE46CA660}"/>
              </a:ext>
            </a:extLst>
          </p:cNvPr>
          <p:cNvSpPr txBox="1"/>
          <p:nvPr/>
        </p:nvSpPr>
        <p:spPr>
          <a:xfrm>
            <a:off x="6805145" y="1669596"/>
            <a:ext cx="3849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delta[0] = 702778647164 – 702778646977 + 500 = 687</a:t>
            </a:r>
            <a:endParaRPr lang="ko-KR" altLang="en-US" sz="11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020D6FC-E4F7-44A2-AC21-476741DA12B9}"/>
              </a:ext>
            </a:extLst>
          </p:cNvPr>
          <p:cNvCxnSpPr>
            <a:cxnSpLocks/>
          </p:cNvCxnSpPr>
          <p:nvPr/>
        </p:nvCxnSpPr>
        <p:spPr>
          <a:xfrm>
            <a:off x="5425025" y="1980544"/>
            <a:ext cx="1371955" cy="5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9B3C2A9-7D07-46F3-9B2F-83B95F411396}"/>
              </a:ext>
            </a:extLst>
          </p:cNvPr>
          <p:cNvCxnSpPr/>
          <p:nvPr/>
        </p:nvCxnSpPr>
        <p:spPr>
          <a:xfrm flipV="1">
            <a:off x="5452308" y="2025096"/>
            <a:ext cx="1352837" cy="179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E0E11E-9E6C-4D71-9901-941EA8FA0DA5}"/>
              </a:ext>
            </a:extLst>
          </p:cNvPr>
          <p:cNvSpPr txBox="1"/>
          <p:nvPr/>
        </p:nvSpPr>
        <p:spPr>
          <a:xfrm>
            <a:off x="6794259" y="1928133"/>
            <a:ext cx="3933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delta[1] = 702778646976 – 702778647164 + 500 = 312</a:t>
            </a:r>
            <a:endParaRPr lang="ko-KR" altLang="en-US" sz="11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00631C4-BCD1-4D8E-9908-2E304C4EF91A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5452308" y="2212159"/>
            <a:ext cx="1341951" cy="78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0303D9-B9A4-42C5-951B-6EE574CEB512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5452308" y="2290599"/>
            <a:ext cx="1341951" cy="89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5569EF9-EF86-4733-AD1A-0924CAAFB9B0}"/>
              </a:ext>
            </a:extLst>
          </p:cNvPr>
          <p:cNvSpPr txBox="1"/>
          <p:nvPr/>
        </p:nvSpPr>
        <p:spPr>
          <a:xfrm>
            <a:off x="6794259" y="2159794"/>
            <a:ext cx="3933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delta[2] = 702778646921 – 702778646976 + 500 = 445</a:t>
            </a:r>
            <a:endParaRPr lang="ko-KR" altLang="en-US" sz="1100" dirty="0"/>
          </a:p>
        </p:txBody>
      </p:sp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541031DC-45CB-4813-80C7-F3F5EFBD2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02" t="42576" r="59795" b="52455"/>
          <a:stretch/>
        </p:blipFill>
        <p:spPr>
          <a:xfrm>
            <a:off x="6701587" y="2513824"/>
            <a:ext cx="3938336" cy="340752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13508CE7-B4B4-4D48-BB42-E8BB0BF17647}"/>
              </a:ext>
            </a:extLst>
          </p:cNvPr>
          <p:cNvGrpSpPr/>
          <p:nvPr/>
        </p:nvGrpSpPr>
        <p:grpSpPr>
          <a:xfrm>
            <a:off x="6794259" y="2911806"/>
            <a:ext cx="2077025" cy="235586"/>
            <a:chOff x="6794259" y="2911806"/>
            <a:chExt cx="2077025" cy="23558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BC15BB5-9066-4074-871C-33F9F8066E56}"/>
                </a:ext>
              </a:extLst>
            </p:cNvPr>
            <p:cNvSpPr/>
            <p:nvPr/>
          </p:nvSpPr>
          <p:spPr>
            <a:xfrm>
              <a:off x="6794259" y="2919663"/>
              <a:ext cx="1629705" cy="224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DF2E9E2-2577-4F35-B19F-5B1204168445}"/>
                </a:ext>
              </a:extLst>
            </p:cNvPr>
            <p:cNvSpPr/>
            <p:nvPr/>
          </p:nvSpPr>
          <p:spPr>
            <a:xfrm>
              <a:off x="8502316" y="2919663"/>
              <a:ext cx="368968" cy="224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266D0E2-E313-44E5-BA67-921425583911}"/>
                </a:ext>
              </a:extLst>
            </p:cNvPr>
            <p:cNvCxnSpPr>
              <a:cxnSpLocks/>
            </p:cNvCxnSpPr>
            <p:nvPr/>
          </p:nvCxnSpPr>
          <p:spPr>
            <a:xfrm>
              <a:off x="7096813" y="2919663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79C3F90-57E3-4DCA-885E-CD7DD72E6831}"/>
                </a:ext>
              </a:extLst>
            </p:cNvPr>
            <p:cNvCxnSpPr>
              <a:cxnSpLocks/>
            </p:cNvCxnSpPr>
            <p:nvPr/>
          </p:nvCxnSpPr>
          <p:spPr>
            <a:xfrm>
              <a:off x="7447174" y="2911806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16A59520-95E1-4F78-9990-489C2F1EDEA6}"/>
                </a:ext>
              </a:extLst>
            </p:cNvPr>
            <p:cNvCxnSpPr>
              <a:cxnSpLocks/>
            </p:cNvCxnSpPr>
            <p:nvPr/>
          </p:nvCxnSpPr>
          <p:spPr>
            <a:xfrm>
              <a:off x="7806965" y="2922802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6005310D-8011-4387-B64A-5EA92C98E1E4}"/>
                </a:ext>
              </a:extLst>
            </p:cNvPr>
            <p:cNvCxnSpPr>
              <a:cxnSpLocks/>
            </p:cNvCxnSpPr>
            <p:nvPr/>
          </p:nvCxnSpPr>
          <p:spPr>
            <a:xfrm>
              <a:off x="8138472" y="2914946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AED95AE-41F0-4BBC-873A-9EA48097657A}"/>
              </a:ext>
            </a:extLst>
          </p:cNvPr>
          <p:cNvGrpSpPr/>
          <p:nvPr/>
        </p:nvGrpSpPr>
        <p:grpSpPr>
          <a:xfrm>
            <a:off x="7164707" y="3262551"/>
            <a:ext cx="2077025" cy="235586"/>
            <a:chOff x="6794259" y="2911806"/>
            <a:chExt cx="2077025" cy="235586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1DAD910-A37C-41C8-AD41-5D51CA5DAC25}"/>
                </a:ext>
              </a:extLst>
            </p:cNvPr>
            <p:cNvSpPr/>
            <p:nvPr/>
          </p:nvSpPr>
          <p:spPr>
            <a:xfrm>
              <a:off x="6794259" y="2919663"/>
              <a:ext cx="1629705" cy="224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C0A5954-4916-4D65-8B39-A405020DCB44}"/>
                </a:ext>
              </a:extLst>
            </p:cNvPr>
            <p:cNvSpPr/>
            <p:nvPr/>
          </p:nvSpPr>
          <p:spPr>
            <a:xfrm>
              <a:off x="8502316" y="2919663"/>
              <a:ext cx="368968" cy="224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E2D7717-85BB-44AA-B8BB-BCC45DE2450C}"/>
                </a:ext>
              </a:extLst>
            </p:cNvPr>
            <p:cNvCxnSpPr>
              <a:cxnSpLocks/>
            </p:cNvCxnSpPr>
            <p:nvPr/>
          </p:nvCxnSpPr>
          <p:spPr>
            <a:xfrm>
              <a:off x="7096813" y="2919663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0AF74BD-E79D-4523-AAF1-1DCD9359A565}"/>
                </a:ext>
              </a:extLst>
            </p:cNvPr>
            <p:cNvCxnSpPr>
              <a:cxnSpLocks/>
            </p:cNvCxnSpPr>
            <p:nvPr/>
          </p:nvCxnSpPr>
          <p:spPr>
            <a:xfrm>
              <a:off x="7447174" y="2911806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FC6A19D-A376-4C70-A013-180C6498B355}"/>
                </a:ext>
              </a:extLst>
            </p:cNvPr>
            <p:cNvCxnSpPr>
              <a:cxnSpLocks/>
            </p:cNvCxnSpPr>
            <p:nvPr/>
          </p:nvCxnSpPr>
          <p:spPr>
            <a:xfrm>
              <a:off x="7806965" y="2922802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BF6BF39D-85FA-4679-8619-64EF92BC15D0}"/>
                </a:ext>
              </a:extLst>
            </p:cNvPr>
            <p:cNvCxnSpPr>
              <a:cxnSpLocks/>
            </p:cNvCxnSpPr>
            <p:nvPr/>
          </p:nvCxnSpPr>
          <p:spPr>
            <a:xfrm>
              <a:off x="8138472" y="2914946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F6E9854-6E0F-483E-BF27-74BCDC49E441}"/>
              </a:ext>
            </a:extLst>
          </p:cNvPr>
          <p:cNvGrpSpPr/>
          <p:nvPr/>
        </p:nvGrpSpPr>
        <p:grpSpPr>
          <a:xfrm>
            <a:off x="7470407" y="3661537"/>
            <a:ext cx="2077025" cy="235586"/>
            <a:chOff x="6794259" y="2911806"/>
            <a:chExt cx="2077025" cy="235586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27B7D33-E15E-496B-B00D-6766104B3DD1}"/>
                </a:ext>
              </a:extLst>
            </p:cNvPr>
            <p:cNvSpPr/>
            <p:nvPr/>
          </p:nvSpPr>
          <p:spPr>
            <a:xfrm>
              <a:off x="6794259" y="2919663"/>
              <a:ext cx="1629705" cy="224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00E7A63-C6A1-47D6-AD9E-F647F411E7AF}"/>
                </a:ext>
              </a:extLst>
            </p:cNvPr>
            <p:cNvSpPr/>
            <p:nvPr/>
          </p:nvSpPr>
          <p:spPr>
            <a:xfrm>
              <a:off x="8502316" y="2919663"/>
              <a:ext cx="368968" cy="224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EC064E5-FF18-4AB8-A88A-F74540335294}"/>
                </a:ext>
              </a:extLst>
            </p:cNvPr>
            <p:cNvCxnSpPr>
              <a:cxnSpLocks/>
            </p:cNvCxnSpPr>
            <p:nvPr/>
          </p:nvCxnSpPr>
          <p:spPr>
            <a:xfrm>
              <a:off x="7096813" y="2919663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213DE91-D1A3-4C31-8771-B386419CCB34}"/>
                </a:ext>
              </a:extLst>
            </p:cNvPr>
            <p:cNvCxnSpPr>
              <a:cxnSpLocks/>
            </p:cNvCxnSpPr>
            <p:nvPr/>
          </p:nvCxnSpPr>
          <p:spPr>
            <a:xfrm>
              <a:off x="7447174" y="2911806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E3F746CE-AB7B-4F23-8CFE-18863BAD826A}"/>
                </a:ext>
              </a:extLst>
            </p:cNvPr>
            <p:cNvCxnSpPr>
              <a:cxnSpLocks/>
            </p:cNvCxnSpPr>
            <p:nvPr/>
          </p:nvCxnSpPr>
          <p:spPr>
            <a:xfrm>
              <a:off x="7806965" y="2922802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C39FCB0-0DA5-4B35-85F5-870EE3DC0C00}"/>
                </a:ext>
              </a:extLst>
            </p:cNvPr>
            <p:cNvCxnSpPr>
              <a:cxnSpLocks/>
            </p:cNvCxnSpPr>
            <p:nvPr/>
          </p:nvCxnSpPr>
          <p:spPr>
            <a:xfrm>
              <a:off x="8138472" y="2914946"/>
              <a:ext cx="0" cy="224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B86EA34-6762-46A5-B047-EA0011CBE849}"/>
              </a:ext>
            </a:extLst>
          </p:cNvPr>
          <p:cNvSpPr txBox="1"/>
          <p:nvPr/>
        </p:nvSpPr>
        <p:spPr>
          <a:xfrm>
            <a:off x="6531543" y="4243871"/>
            <a:ext cx="48088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Rnn_prefetcher_1,2</a:t>
            </a:r>
            <a:r>
              <a:rPr lang="ko-KR" altLang="en-US" sz="1600" dirty="0"/>
              <a:t>를 구현하기 위해 </a:t>
            </a:r>
            <a:r>
              <a:rPr lang="en-US" altLang="ko-KR" sz="1600" dirty="0" err="1"/>
              <a:t>seq_length</a:t>
            </a:r>
            <a:r>
              <a:rPr lang="en-US" altLang="ko-KR" sz="1600" dirty="0"/>
              <a:t> + 1(</a:t>
            </a:r>
            <a:r>
              <a:rPr lang="en-US" altLang="ko-KR" sz="1600" dirty="0" err="1"/>
              <a:t>rnn</a:t>
            </a:r>
            <a:r>
              <a:rPr lang="ko-KR" altLang="en-US" sz="1600" dirty="0"/>
              <a:t>의 길이 </a:t>
            </a:r>
            <a:r>
              <a:rPr lang="en-US" altLang="ko-KR" sz="1600" dirty="0"/>
              <a:t>+ 1)</a:t>
            </a:r>
            <a:r>
              <a:rPr lang="ko-KR" altLang="en-US" sz="1600" dirty="0"/>
              <a:t>의 길이로 위와 같이 자름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왼쪽 </a:t>
            </a:r>
            <a:r>
              <a:rPr lang="en-US" altLang="ko-KR" sz="1600" dirty="0"/>
              <a:t>5(</a:t>
            </a:r>
            <a:r>
              <a:rPr lang="en-US" altLang="ko-KR" sz="1600" dirty="0" err="1"/>
              <a:t>seq_length</a:t>
            </a:r>
            <a:r>
              <a:rPr lang="en-US" altLang="ko-KR" sz="1600" dirty="0"/>
              <a:t>)</a:t>
            </a:r>
            <a:r>
              <a:rPr lang="ko-KR" altLang="en-US" sz="1600" dirty="0"/>
              <a:t>개의 </a:t>
            </a:r>
            <a:r>
              <a:rPr lang="en-US" altLang="ko-KR" sz="1600" dirty="0"/>
              <a:t>delta</a:t>
            </a:r>
            <a:r>
              <a:rPr lang="ko-KR" altLang="en-US" sz="1600" dirty="0"/>
              <a:t>값은 </a:t>
            </a:r>
            <a:r>
              <a:rPr lang="en-US" altLang="ko-KR" sz="1600" dirty="0"/>
              <a:t>Rnn_prefetcher_1,2 </a:t>
            </a:r>
            <a:r>
              <a:rPr lang="ko-KR" altLang="en-US" sz="1600" dirty="0"/>
              <a:t>의 </a:t>
            </a:r>
            <a:r>
              <a:rPr lang="en-US" altLang="ko-KR" sz="1600" dirty="0"/>
              <a:t>input</a:t>
            </a:r>
            <a:r>
              <a:rPr lang="ko-KR" altLang="en-US" sz="1600" dirty="0"/>
              <a:t>으로 들어간다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오른쪽 </a:t>
            </a:r>
            <a:r>
              <a:rPr lang="en-US" altLang="ko-KR" sz="1600" dirty="0"/>
              <a:t>1</a:t>
            </a:r>
            <a:r>
              <a:rPr lang="ko-KR" altLang="en-US" sz="1600" dirty="0"/>
              <a:t>개의 </a:t>
            </a:r>
            <a:r>
              <a:rPr lang="en-US" altLang="ko-KR" sz="1600" dirty="0"/>
              <a:t>delta</a:t>
            </a:r>
            <a:r>
              <a:rPr lang="ko-KR" altLang="en-US" sz="1600" dirty="0"/>
              <a:t>값은 </a:t>
            </a:r>
            <a:r>
              <a:rPr lang="en-US" altLang="ko-KR" sz="1600" dirty="0"/>
              <a:t>Rnn_prefetcher_1,2</a:t>
            </a:r>
            <a:r>
              <a:rPr lang="ko-KR" altLang="en-US" sz="1600" dirty="0"/>
              <a:t>의 </a:t>
            </a:r>
            <a:r>
              <a:rPr lang="en-US" altLang="ko-KR" sz="1600" dirty="0"/>
              <a:t>output</a:t>
            </a:r>
            <a:r>
              <a:rPr lang="ko-KR" altLang="en-US" sz="1600" dirty="0"/>
              <a:t>으로 들어간다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6362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223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구성과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train, test data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0605622-E821-4C26-AB74-7A084B3DA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45" t="24387" r="45762" b="36072"/>
          <a:stretch/>
        </p:blipFill>
        <p:spPr>
          <a:xfrm>
            <a:off x="1276781" y="1579528"/>
            <a:ext cx="2894166" cy="44109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82EB34-B53E-46FB-A2FD-AB7952906864}"/>
              </a:ext>
            </a:extLst>
          </p:cNvPr>
          <p:cNvSpPr txBox="1"/>
          <p:nvPr/>
        </p:nvSpPr>
        <p:spPr>
          <a:xfrm>
            <a:off x="4967927" y="1369857"/>
            <a:ext cx="4647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Address_binary_input</a:t>
            </a:r>
            <a:r>
              <a:rPr lang="en-US" altLang="ko-KR" dirty="0"/>
              <a:t>: Load address</a:t>
            </a:r>
            <a:r>
              <a:rPr lang="ko-KR" altLang="en-US" dirty="0"/>
              <a:t>를 </a:t>
            </a:r>
            <a:r>
              <a:rPr lang="en-US" altLang="ko-KR" dirty="0"/>
              <a:t>64</a:t>
            </a:r>
            <a:r>
              <a:rPr lang="ko-KR" altLang="en-US" dirty="0"/>
              <a:t>로 나눈 값을 </a:t>
            </a:r>
            <a:r>
              <a:rPr lang="en-US" altLang="ko-KR" dirty="0"/>
              <a:t>binary</a:t>
            </a:r>
            <a:r>
              <a:rPr lang="ko-KR" altLang="en-US" dirty="0"/>
              <a:t>로 표현하여 </a:t>
            </a:r>
            <a:r>
              <a:rPr lang="en-US" altLang="ko-KR" dirty="0"/>
              <a:t>data</a:t>
            </a:r>
            <a:r>
              <a:rPr lang="ko-KR" altLang="en-US" dirty="0"/>
              <a:t>를 만듦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(rnn_prefetcher_2</a:t>
            </a:r>
            <a:r>
              <a:rPr lang="ko-KR" altLang="en-US" dirty="0"/>
              <a:t>에서 현재 접근한 </a:t>
            </a:r>
            <a:r>
              <a:rPr lang="ko-KR" altLang="en-US" dirty="0" err="1"/>
              <a:t>주소값</a:t>
            </a:r>
            <a:r>
              <a:rPr lang="ko-KR" altLang="en-US" dirty="0"/>
              <a:t> 정보를 </a:t>
            </a:r>
            <a:r>
              <a:rPr lang="ko-KR" altLang="en-US" dirty="0" err="1"/>
              <a:t>넣어주기</a:t>
            </a:r>
            <a:r>
              <a:rPr lang="ko-KR" altLang="en-US" dirty="0"/>
              <a:t> 위해 </a:t>
            </a:r>
            <a:r>
              <a:rPr lang="en-US" altLang="ko-KR" dirty="0"/>
              <a:t>input</a:t>
            </a:r>
            <a:r>
              <a:rPr lang="ko-KR" altLang="en-US" dirty="0"/>
              <a:t>으로 들어간다</a:t>
            </a:r>
            <a:r>
              <a:rPr lang="en-US" altLang="ko-KR" dirty="0"/>
              <a:t>.)</a:t>
            </a:r>
          </a:p>
        </p:txBody>
      </p:sp>
      <p:pic>
        <p:nvPicPr>
          <p:cNvPr id="7" name="그림 6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91D26C72-CE24-411D-8D6D-D954798CE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7" t="63201" r="17500" b="30913"/>
          <a:stretch/>
        </p:blipFill>
        <p:spPr>
          <a:xfrm>
            <a:off x="1471367" y="6112265"/>
            <a:ext cx="9096866" cy="40367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ACA2C98-D42B-4205-9BDB-540336D74A5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101419" y="2818614"/>
            <a:ext cx="1688184" cy="1342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F71E1A-B76C-4655-BC06-B9F1EA562C96}"/>
              </a:ext>
            </a:extLst>
          </p:cNvPr>
          <p:cNvSpPr txBox="1"/>
          <p:nvPr/>
        </p:nvSpPr>
        <p:spPr>
          <a:xfrm>
            <a:off x="4789603" y="3699146"/>
            <a:ext cx="5778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Seq_length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일 때 </a:t>
            </a:r>
            <a:r>
              <a:rPr lang="en-US" altLang="ko-KR" dirty="0" err="1"/>
              <a:t>address_binary_input</a:t>
            </a:r>
            <a:r>
              <a:rPr lang="ko-KR" altLang="en-US" dirty="0"/>
              <a:t>의 첫번째 값</a:t>
            </a:r>
            <a:endParaRPr lang="en-US" altLang="ko-KR" sz="1800" dirty="0"/>
          </a:p>
          <a:p>
            <a:r>
              <a:rPr lang="en-US" altLang="ko-KR" sz="1800" dirty="0"/>
              <a:t>702778647287(64</a:t>
            </a:r>
            <a:r>
              <a:rPr lang="ko-KR" altLang="en-US" sz="1800" dirty="0"/>
              <a:t>로 나눈 값</a:t>
            </a:r>
            <a:r>
              <a:rPr lang="en-US" altLang="ko-KR" sz="1800" dirty="0"/>
              <a:t>, 10</a:t>
            </a:r>
            <a:r>
              <a:rPr lang="ko-KR" altLang="en-US" sz="1800" dirty="0"/>
              <a:t>진수</a:t>
            </a:r>
            <a:r>
              <a:rPr lang="en-US" altLang="ko-KR" sz="1800" dirty="0"/>
              <a:t>)</a:t>
            </a:r>
          </a:p>
          <a:p>
            <a:r>
              <a:rPr lang="en-US" altLang="ko-KR" dirty="0"/>
              <a:t>=&gt;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1010001110100000110111110010001011110111(2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진수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37C89-A158-4541-BB1B-2F3D1040F98A}"/>
              </a:ext>
            </a:extLst>
          </p:cNvPr>
          <p:cNvSpPr/>
          <p:nvPr/>
        </p:nvSpPr>
        <p:spPr>
          <a:xfrm>
            <a:off x="1923068" y="2696066"/>
            <a:ext cx="1178351" cy="264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89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양쪽 중괄호 16">
            <a:extLst>
              <a:ext uri="{FF2B5EF4-FFF2-40B4-BE49-F238E27FC236}">
                <a16:creationId xmlns:a16="http://schemas.microsoft.com/office/drawing/2014/main" id="{60867739-8D62-4DB8-8C18-67D47B626CFF}"/>
              </a:ext>
            </a:extLst>
          </p:cNvPr>
          <p:cNvSpPr/>
          <p:nvPr/>
        </p:nvSpPr>
        <p:spPr>
          <a:xfrm>
            <a:off x="5454977" y="3545971"/>
            <a:ext cx="1662260" cy="2769988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양쪽 중괄호 7">
            <a:extLst>
              <a:ext uri="{FF2B5EF4-FFF2-40B4-BE49-F238E27FC236}">
                <a16:creationId xmlns:a16="http://schemas.microsoft.com/office/drawing/2014/main" id="{18E40540-5AB7-43D9-B2BB-FE69F9E8E1B7}"/>
              </a:ext>
            </a:extLst>
          </p:cNvPr>
          <p:cNvSpPr/>
          <p:nvPr/>
        </p:nvSpPr>
        <p:spPr>
          <a:xfrm>
            <a:off x="5454977" y="1871179"/>
            <a:ext cx="1662260" cy="148475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223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구성과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train, test data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BE44B15-A049-4708-B11A-77CA613F6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4" t="26208" r="52078" b="16929"/>
          <a:stretch/>
        </p:blipFill>
        <p:spPr>
          <a:xfrm>
            <a:off x="863600" y="1797337"/>
            <a:ext cx="5904179" cy="4624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371E4-F4D2-49C1-81DC-BC1169980A38}"/>
              </a:ext>
            </a:extLst>
          </p:cNvPr>
          <p:cNvSpPr txBox="1"/>
          <p:nvPr/>
        </p:nvSpPr>
        <p:spPr>
          <a:xfrm>
            <a:off x="1027522" y="1237964"/>
            <a:ext cx="335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Train, test data </a:t>
            </a:r>
            <a:r>
              <a:rPr lang="ko-KR" altLang="en-US" dirty="0"/>
              <a:t>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8E2F8-7B9E-454F-9BDF-C87CFDB18255}"/>
              </a:ext>
            </a:extLst>
          </p:cNvPr>
          <p:cNvSpPr txBox="1"/>
          <p:nvPr/>
        </p:nvSpPr>
        <p:spPr>
          <a:xfrm>
            <a:off x="7371760" y="2290713"/>
            <a:ext cx="2573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만든 데이터들을 같은 순서로 섞는다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6EA7B-D690-4FA8-95D9-6DBD6FFDE11B}"/>
              </a:ext>
            </a:extLst>
          </p:cNvPr>
          <p:cNvSpPr txBox="1"/>
          <p:nvPr/>
        </p:nvSpPr>
        <p:spPr>
          <a:xfrm>
            <a:off x="7230355" y="4192301"/>
            <a:ext cx="4647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g.train_model_percentage</a:t>
            </a:r>
            <a:r>
              <a:rPr lang="ko-KR" altLang="en-US" dirty="0"/>
              <a:t>라는 변수에 의해 </a:t>
            </a:r>
            <a:r>
              <a:rPr lang="en-US" altLang="ko-KR" dirty="0"/>
              <a:t>train, test data</a:t>
            </a:r>
            <a:r>
              <a:rPr lang="ko-KR" altLang="en-US" dirty="0"/>
              <a:t>가 나뉜다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g.train_model_percentage</a:t>
            </a:r>
            <a:r>
              <a:rPr lang="ko-KR" altLang="en-US" dirty="0"/>
              <a:t>가 </a:t>
            </a:r>
            <a:r>
              <a:rPr lang="en-US" altLang="ko-KR" dirty="0"/>
              <a:t>90</a:t>
            </a:r>
            <a:r>
              <a:rPr lang="ko-KR" altLang="en-US" dirty="0"/>
              <a:t>일 경우 </a:t>
            </a:r>
            <a:r>
              <a:rPr lang="en-US" altLang="ko-KR" dirty="0"/>
              <a:t>train data : test data</a:t>
            </a:r>
            <a:r>
              <a:rPr lang="ko-KR" altLang="en-US" dirty="0"/>
              <a:t>의 비율이 </a:t>
            </a:r>
            <a:r>
              <a:rPr lang="en-US" altLang="ko-KR" dirty="0"/>
              <a:t>9:1</a:t>
            </a:r>
            <a:r>
              <a:rPr lang="ko-KR" altLang="en-US" dirty="0"/>
              <a:t>로 나뉜다</a:t>
            </a:r>
            <a:r>
              <a:rPr lang="en-US" altLang="ko-KR" dirty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4789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223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구성과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train, test data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371E4-F4D2-49C1-81DC-BC1169980A38}"/>
              </a:ext>
            </a:extLst>
          </p:cNvPr>
          <p:cNvSpPr txBox="1"/>
          <p:nvPr/>
        </p:nvSpPr>
        <p:spPr>
          <a:xfrm>
            <a:off x="1027522" y="1237964"/>
            <a:ext cx="454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여러 벤치마크에 대한 데이터 접근 분석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E6F63E0-E632-44A7-874E-0E5E4C5C7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46" t="34170" r="56141" b="24572"/>
          <a:stretch/>
        </p:blipFill>
        <p:spPr>
          <a:xfrm>
            <a:off x="1257755" y="2022422"/>
            <a:ext cx="4086643" cy="2813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4D5C3B-242F-4D06-833F-50E94CA85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0" t="36504" r="54847" b="24116"/>
          <a:stretch/>
        </p:blipFill>
        <p:spPr>
          <a:xfrm>
            <a:off x="5927427" y="2022422"/>
            <a:ext cx="4320019" cy="27006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80144B-5555-4A88-9C44-E9D675A19692}"/>
              </a:ext>
            </a:extLst>
          </p:cNvPr>
          <p:cNvSpPr txBox="1"/>
          <p:nvPr/>
        </p:nvSpPr>
        <p:spPr>
          <a:xfrm>
            <a:off x="2241047" y="5637713"/>
            <a:ext cx="189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473.astar-s0.txt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346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223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데이터의 구성과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train, test data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371E4-F4D2-49C1-81DC-BC1169980A38}"/>
              </a:ext>
            </a:extLst>
          </p:cNvPr>
          <p:cNvSpPr txBox="1"/>
          <p:nvPr/>
        </p:nvSpPr>
        <p:spPr>
          <a:xfrm>
            <a:off x="1027522" y="1237964"/>
            <a:ext cx="454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여러 벤치마크에 대한 데이터 접근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77C425-EAB4-4CF8-B49E-F32815C5BF56}"/>
              </a:ext>
            </a:extLst>
          </p:cNvPr>
          <p:cNvSpPr txBox="1"/>
          <p:nvPr/>
        </p:nvSpPr>
        <p:spPr>
          <a:xfrm>
            <a:off x="2241046" y="5637713"/>
            <a:ext cx="245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410.bwaves-s0.txt</a:t>
            </a:r>
            <a:endParaRPr lang="ko-KR" altLang="en-US" dirty="0"/>
          </a:p>
        </p:txBody>
      </p:sp>
      <p:pic>
        <p:nvPicPr>
          <p:cNvPr id="4" name="그림 3" descr="텍스트, 스크린샷, 전자기기, 모니터이(가) 표시된 사진&#10;&#10;자동 생성된 설명">
            <a:extLst>
              <a:ext uri="{FF2B5EF4-FFF2-40B4-BE49-F238E27FC236}">
                <a16:creationId xmlns:a16="http://schemas.microsoft.com/office/drawing/2014/main" id="{CD8F938F-9F87-4528-80F7-3DBCA30A57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5" t="47974" r="62378" b="15534"/>
          <a:stretch/>
        </p:blipFill>
        <p:spPr>
          <a:xfrm>
            <a:off x="1377723" y="2078685"/>
            <a:ext cx="3846707" cy="2700630"/>
          </a:xfrm>
          <a:prstGeom prst="rect">
            <a:avLst/>
          </a:prstGeom>
        </p:spPr>
      </p:pic>
      <p:pic>
        <p:nvPicPr>
          <p:cNvPr id="9" name="그림 8" descr="텍스트, 모니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4A7CD5CF-7F1B-44B1-B1C4-73077A8FF1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0" t="40277" r="63591" b="24670"/>
          <a:stretch/>
        </p:blipFill>
        <p:spPr>
          <a:xfrm>
            <a:off x="6224935" y="2171016"/>
            <a:ext cx="3725003" cy="260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7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622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0193A7"/>
      </a:accent1>
      <a:accent2>
        <a:srgbClr val="41CFDA"/>
      </a:accent2>
      <a:accent3>
        <a:srgbClr val="F8D9B6"/>
      </a:accent3>
      <a:accent4>
        <a:srgbClr val="DFC3AB"/>
      </a:accent4>
      <a:accent5>
        <a:srgbClr val="03ABCF"/>
      </a:accent5>
      <a:accent6>
        <a:srgbClr val="006380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1127</Words>
  <Application>Microsoft Office PowerPoint</Application>
  <PresentationFormat>와이드스크린</PresentationFormat>
  <Paragraphs>180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Apple SD Gothic Neo</vt:lpstr>
      <vt:lpstr>맑은 고딕</vt:lpstr>
      <vt:lpstr>Arial</vt:lpstr>
      <vt:lpstr>Arial Nova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승태</cp:lastModifiedBy>
  <cp:revision>35</cp:revision>
  <dcterms:created xsi:type="dcterms:W3CDTF">2020-06-22T00:57:09Z</dcterms:created>
  <dcterms:modified xsi:type="dcterms:W3CDTF">2021-11-30T07:29:48Z</dcterms:modified>
</cp:coreProperties>
</file>